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554" r:id="rId3"/>
    <p:sldId id="555" r:id="rId4"/>
    <p:sldId id="556" r:id="rId5"/>
    <p:sldId id="557" r:id="rId6"/>
    <p:sldId id="558" r:id="rId7"/>
    <p:sldId id="431" r:id="rId8"/>
    <p:sldId id="433" r:id="rId9"/>
    <p:sldId id="272" r:id="rId10"/>
    <p:sldId id="302" r:id="rId11"/>
    <p:sldId id="303" r:id="rId12"/>
    <p:sldId id="304" r:id="rId13"/>
    <p:sldId id="389" r:id="rId14"/>
    <p:sldId id="266" r:id="rId15"/>
    <p:sldId id="517" r:id="rId16"/>
    <p:sldId id="464" r:id="rId17"/>
    <p:sldId id="462" r:id="rId18"/>
    <p:sldId id="463" r:id="rId19"/>
    <p:sldId id="529" r:id="rId20"/>
    <p:sldId id="518" r:id="rId21"/>
    <p:sldId id="361" r:id="rId22"/>
    <p:sldId id="363" r:id="rId23"/>
    <p:sldId id="514" r:id="rId24"/>
    <p:sldId id="513" r:id="rId25"/>
    <p:sldId id="568" r:id="rId26"/>
    <p:sldId id="516" r:id="rId27"/>
    <p:sldId id="569" r:id="rId28"/>
    <p:sldId id="579" r:id="rId29"/>
    <p:sldId id="452" r:id="rId30"/>
    <p:sldId id="453" r:id="rId31"/>
    <p:sldId id="533" r:id="rId32"/>
    <p:sldId id="542" r:id="rId33"/>
    <p:sldId id="559" r:id="rId34"/>
    <p:sldId id="560" r:id="rId35"/>
    <p:sldId id="585" r:id="rId36"/>
    <p:sldId id="545" r:id="rId37"/>
    <p:sldId id="561" r:id="rId38"/>
    <p:sldId id="562" r:id="rId39"/>
    <p:sldId id="564" r:id="rId40"/>
    <p:sldId id="519" r:id="rId41"/>
    <p:sldId id="521" r:id="rId42"/>
    <p:sldId id="522" r:id="rId43"/>
    <p:sldId id="565" r:id="rId44"/>
    <p:sldId id="581" r:id="rId45"/>
    <p:sldId id="582" r:id="rId46"/>
    <p:sldId id="584" r:id="rId47"/>
    <p:sldId id="52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6" autoAdjust="0"/>
    <p:restoredTop sz="94342" autoAdjust="0"/>
  </p:normalViewPr>
  <p:slideViewPr>
    <p:cSldViewPr>
      <p:cViewPr varScale="1">
        <p:scale>
          <a:sx n="66" d="100"/>
          <a:sy n="66" d="100"/>
        </p:scale>
        <p:origin x="460" y="48"/>
      </p:cViewPr>
      <p:guideLst>
        <p:guide orient="horz" pos="2160"/>
        <p:guide pos="2880"/>
      </p:guideLst>
    </p:cSldViewPr>
  </p:slideViewPr>
  <p:outlineViewPr>
    <p:cViewPr>
      <p:scale>
        <a:sx n="33" d="100"/>
        <a:sy n="33" d="100"/>
      </p:scale>
      <p:origin x="0" y="-972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A34F1-D8EF-454F-80DB-98C73206C291}" type="datetimeFigureOut">
              <a:rPr lang="en-US" smtClean="0"/>
              <a:pPr/>
              <a:t>10/10/2018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557DC9-8E5A-4BF9-A29A-338FF3FC9769}" type="slidenum">
              <a:rPr lang="en-US" smtClean="0"/>
              <a:pPr/>
              <a:t>‹#›</a:t>
            </a:fld>
            <a:endParaRPr lang="en-US"/>
          </a:p>
        </p:txBody>
      </p:sp>
    </p:spTree>
    <p:extLst>
      <p:ext uri="{BB962C8B-B14F-4D97-AF65-F5344CB8AC3E}">
        <p14:creationId xmlns:p14="http://schemas.microsoft.com/office/powerpoint/2010/main" val="201811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a:t>
            </a:fld>
            <a:endParaRPr lang="en-US"/>
          </a:p>
        </p:txBody>
      </p:sp>
    </p:spTree>
    <p:extLst>
      <p:ext uri="{BB962C8B-B14F-4D97-AF65-F5344CB8AC3E}">
        <p14:creationId xmlns:p14="http://schemas.microsoft.com/office/powerpoint/2010/main" val="238434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20</a:t>
            </a:fld>
            <a:endParaRPr lang="en-US"/>
          </a:p>
        </p:txBody>
      </p:sp>
    </p:spTree>
    <p:extLst>
      <p:ext uri="{BB962C8B-B14F-4D97-AF65-F5344CB8AC3E}">
        <p14:creationId xmlns:p14="http://schemas.microsoft.com/office/powerpoint/2010/main" val="543921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21</a:t>
            </a:fld>
            <a:endParaRPr lang="en-US"/>
          </a:p>
        </p:txBody>
      </p:sp>
    </p:spTree>
    <p:extLst>
      <p:ext uri="{BB962C8B-B14F-4D97-AF65-F5344CB8AC3E}">
        <p14:creationId xmlns:p14="http://schemas.microsoft.com/office/powerpoint/2010/main" val="298376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39</a:t>
            </a:fld>
            <a:endParaRPr lang="en-US"/>
          </a:p>
        </p:txBody>
      </p:sp>
    </p:spTree>
    <p:extLst>
      <p:ext uri="{BB962C8B-B14F-4D97-AF65-F5344CB8AC3E}">
        <p14:creationId xmlns:p14="http://schemas.microsoft.com/office/powerpoint/2010/main" val="2870304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40</a:t>
            </a:fld>
            <a:endParaRPr lang="en-US"/>
          </a:p>
        </p:txBody>
      </p:sp>
    </p:spTree>
    <p:extLst>
      <p:ext uri="{BB962C8B-B14F-4D97-AF65-F5344CB8AC3E}">
        <p14:creationId xmlns:p14="http://schemas.microsoft.com/office/powerpoint/2010/main" val="1726516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03159E-898C-EB4A-A738-04C71721EB8C}" type="slidenum">
              <a:rPr lang="en-US" smtClean="0"/>
              <a:t>41</a:t>
            </a:fld>
            <a:endParaRPr lang="en-US"/>
          </a:p>
        </p:txBody>
      </p:sp>
    </p:spTree>
    <p:extLst>
      <p:ext uri="{BB962C8B-B14F-4D97-AF65-F5344CB8AC3E}">
        <p14:creationId xmlns:p14="http://schemas.microsoft.com/office/powerpoint/2010/main" val="1790688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A03159E-898C-EB4A-A738-04C71721EB8C}" type="slidenum">
              <a:rPr lang="en-US" smtClean="0"/>
              <a:t>42</a:t>
            </a:fld>
            <a:endParaRPr lang="en-US"/>
          </a:p>
        </p:txBody>
      </p:sp>
    </p:spTree>
    <p:extLst>
      <p:ext uri="{BB962C8B-B14F-4D97-AF65-F5344CB8AC3E}">
        <p14:creationId xmlns:p14="http://schemas.microsoft.com/office/powerpoint/2010/main" val="3181616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43</a:t>
            </a:fld>
            <a:endParaRPr lang="en-US"/>
          </a:p>
        </p:txBody>
      </p:sp>
    </p:spTree>
    <p:extLst>
      <p:ext uri="{BB962C8B-B14F-4D97-AF65-F5344CB8AC3E}">
        <p14:creationId xmlns:p14="http://schemas.microsoft.com/office/powerpoint/2010/main" val="2938491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47</a:t>
            </a:fld>
            <a:endParaRPr lang="en-US"/>
          </a:p>
        </p:txBody>
      </p:sp>
    </p:spTree>
    <p:extLst>
      <p:ext uri="{BB962C8B-B14F-4D97-AF65-F5344CB8AC3E}">
        <p14:creationId xmlns:p14="http://schemas.microsoft.com/office/powerpoint/2010/main" val="3848627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is a language</a:t>
            </a:r>
            <a:r>
              <a:rPr lang="en-US" baseline="0" dirty="0"/>
              <a:t> design framework and suite of tools.</a:t>
            </a:r>
          </a:p>
          <a:p>
            <a:r>
              <a:rPr lang="en-US" baseline="0" dirty="0"/>
              <a:t>Its vision is to allow and encourage the language designers to formally define their languages once and for all, using an intuitive and attractive notation, and then obtain essentially for free implementations as well as analysis tools for the defined languages.</a:t>
            </a:r>
          </a:p>
          <a:p>
            <a:r>
              <a:rPr lang="en-US" baseline="0" dirty="0"/>
              <a:t>This is a long-standing dream of the programming language community.</a:t>
            </a:r>
          </a:p>
          <a:p>
            <a:r>
              <a:rPr lang="en-US" baseline="0" dirty="0"/>
              <a:t>Our objective in the K project is to develop the foundations, techniques, and tools to make this dream a reality.</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7</a:t>
            </a:fld>
            <a:endParaRPr lang="en-US"/>
          </a:p>
        </p:txBody>
      </p:sp>
    </p:spTree>
    <p:extLst>
      <p:ext uri="{BB962C8B-B14F-4D97-AF65-F5344CB8AC3E}">
        <p14:creationId xmlns:p14="http://schemas.microsoft.com/office/powerpoint/2010/main" val="319861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complete definition of a fragment of C, called </a:t>
            </a:r>
            <a:r>
              <a:rPr lang="en-US" baseline="0" dirty="0" err="1"/>
              <a:t>KernelC</a:t>
            </a:r>
            <a:r>
              <a:rPr lang="en-US" baseline="0" dirty="0"/>
              <a:t>, as generated by the K tool.</a:t>
            </a:r>
          </a:p>
          <a:p>
            <a:r>
              <a:rPr lang="en-US" baseline="0" dirty="0"/>
              <a:t>The left column defines its formal syntax and the other two its formal semantics.</a:t>
            </a:r>
          </a:p>
          <a:p>
            <a:r>
              <a:rPr lang="en-US" baseline="0" dirty="0"/>
              <a:t>I will next zoom through this definition and highlight some of the K tool’s features.</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9</a:t>
            </a:fld>
            <a:endParaRPr lang="en-US"/>
          </a:p>
        </p:txBody>
      </p:sp>
    </p:spTree>
    <p:extLst>
      <p:ext uri="{BB962C8B-B14F-4D97-AF65-F5344CB8AC3E}">
        <p14:creationId xmlns:p14="http://schemas.microsoft.com/office/powerpoint/2010/main" val="121939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Syntax is</a:t>
            </a:r>
            <a:r>
              <a:rPr lang="en-US" baseline="0" dirty="0"/>
              <a:t> declared using the conventional BNF notation, annotated with K attributes (in blue).</a:t>
            </a:r>
          </a:p>
          <a:p>
            <a:r>
              <a:rPr lang="en-US" baseline="0" dirty="0"/>
              <a:t>For example, assignment is an expression construct taking two expression arguments (the left one can be a variable x, a pointer *x, etc.; we only discuss the former case here).</a:t>
            </a:r>
          </a:p>
          <a:p>
            <a:r>
              <a:rPr lang="en-US" baseline="0" dirty="0"/>
              <a:t>The “strict(2)” annotation states that assignment is strict in the second argument, that is, that argument needs to be evaluated first.</a:t>
            </a:r>
          </a:p>
          <a:p>
            <a:r>
              <a:rPr lang="en-US" baseline="0" dirty="0"/>
              <a:t>The semantic rule of assignment, which we discuss shortly, then can assume that the second argument is already a value.</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10</a:t>
            </a:fld>
            <a:endParaRPr lang="en-US"/>
          </a:p>
        </p:txBody>
      </p:sp>
    </p:spTree>
    <p:extLst>
      <p:ext uri="{BB962C8B-B14F-4D97-AF65-F5344CB8AC3E}">
        <p14:creationId xmlns:p14="http://schemas.microsoft.com/office/powerpoint/2010/main" val="2014264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t>
            </a:r>
            <a:r>
              <a:rPr lang="en-US" baseline="0" dirty="0"/>
              <a:t> makes heavy use of configurations, which in the tool can be defined and initialized in a user friendly and colorful way.</a:t>
            </a:r>
          </a:p>
          <a:p>
            <a:r>
              <a:rPr lang="en-US" baseline="0" dirty="0"/>
              <a:t>A configuration can be regarded as a snapshot of the program execution: it includes the remaining program, together with all the necessary semantic information to execute it.</a:t>
            </a:r>
          </a:p>
          <a:p>
            <a:r>
              <a:rPr lang="en-US" baseline="0" dirty="0"/>
              <a:t>K configurations are organized as nested cell structures, whose leaves hold basic data organized in lists, maps, sets, etc.</a:t>
            </a:r>
          </a:p>
          <a:p>
            <a:r>
              <a:rPr lang="en-US" baseline="0" dirty="0"/>
              <a:t>Cells can be referred to by their name; their order is irrelevant.</a:t>
            </a:r>
          </a:p>
          <a:p>
            <a:r>
              <a:rPr lang="en-US" baseline="0" dirty="0"/>
              <a:t>In </a:t>
            </a:r>
            <a:r>
              <a:rPr lang="en-US" baseline="0" dirty="0" err="1"/>
              <a:t>KernelC</a:t>
            </a:r>
            <a:r>
              <a:rPr lang="en-US" baseline="0" dirty="0"/>
              <a:t>, the k cell holds the remaining code, funs the set of functions, </a:t>
            </a:r>
            <a:r>
              <a:rPr lang="en-US" baseline="0" dirty="0" err="1"/>
              <a:t>env</a:t>
            </a:r>
            <a:r>
              <a:rPr lang="en-US" baseline="0" dirty="0"/>
              <a:t> the current environment, </a:t>
            </a:r>
            <a:r>
              <a:rPr lang="en-US" baseline="0" dirty="0" err="1"/>
              <a:t>mem</a:t>
            </a:r>
            <a:r>
              <a:rPr lang="en-US" baseline="0" dirty="0"/>
              <a:t> the current heap, </a:t>
            </a:r>
            <a:r>
              <a:rPr lang="en-US" baseline="0" dirty="0" err="1"/>
              <a:t>fstack</a:t>
            </a:r>
            <a:r>
              <a:rPr lang="en-US" baseline="0" dirty="0"/>
              <a:t> the current function stack, in and out the current input/output buffers, </a:t>
            </a:r>
            <a:r>
              <a:rPr lang="en-US" baseline="0" dirty="0" err="1"/>
              <a:t>ptr</a:t>
            </a:r>
            <a:r>
              <a:rPr lang="en-US" baseline="0" dirty="0"/>
              <a:t> the current </a:t>
            </a:r>
            <a:r>
              <a:rPr lang="en-US" baseline="0" dirty="0" err="1"/>
              <a:t>malloc</a:t>
            </a:r>
            <a:r>
              <a:rPr lang="en-US" baseline="0" dirty="0"/>
              <a:t>/free pointer map, and so on.</a:t>
            </a:r>
          </a:p>
          <a:p>
            <a:endParaRPr lang="en-US" baseline="0"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11</a:t>
            </a:fld>
            <a:endParaRPr lang="en-US"/>
          </a:p>
        </p:txBody>
      </p:sp>
    </p:spTree>
    <p:extLst>
      <p:ext uri="{BB962C8B-B14F-4D97-AF65-F5344CB8AC3E}">
        <p14:creationId xmlns:p14="http://schemas.microsoft.com/office/powerpoint/2010/main" val="332457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syntax and configuration are defined, we can start adding semantic rules.</a:t>
            </a:r>
          </a:p>
          <a:p>
            <a:r>
              <a:rPr lang="en-US" dirty="0"/>
              <a:t>K rules are contextual: they mention a configuration context in which they apply, together</a:t>
            </a:r>
            <a:r>
              <a:rPr lang="en-US" baseline="0" dirty="0"/>
              <a:t> with local changes they make to that context.</a:t>
            </a:r>
          </a:p>
          <a:p>
            <a:r>
              <a:rPr lang="en-US" baseline="0" dirty="0"/>
              <a:t>To enhance the modularity of your language definition, you typically aim at only mentioning the absolutely necessary context in your rules; the remaining details are filled in automatically by the tool.</a:t>
            </a:r>
          </a:p>
          <a:p>
            <a:r>
              <a:rPr lang="en-US" baseline="0" dirty="0"/>
              <a:t>For example, here is the K rule for assignment, both in graphical and in ASCII formats; we only discuss the graphical notation here.</a:t>
            </a:r>
          </a:p>
          <a:p>
            <a:r>
              <a:rPr lang="en-US" baseline="0" dirty="0"/>
              <a:t>Recall that assignment was strict(2), so we can assume that its second argument is a value, say V.</a:t>
            </a:r>
          </a:p>
          <a:p>
            <a:r>
              <a:rPr lang="en-US" dirty="0"/>
              <a:t>The context of this rule involves two cells, the k cell which holds the current</a:t>
            </a:r>
            <a:r>
              <a:rPr lang="en-US" baseline="0" dirty="0"/>
              <a:t> code and the </a:t>
            </a:r>
            <a:r>
              <a:rPr lang="en-US" baseline="0" dirty="0" err="1"/>
              <a:t>env</a:t>
            </a:r>
            <a:r>
              <a:rPr lang="en-US" baseline="0" dirty="0"/>
              <a:t> cell which holds the current environment.</a:t>
            </a:r>
          </a:p>
          <a:p>
            <a:r>
              <a:rPr lang="en-US" baseline="0" dirty="0"/>
              <a:t>Moreover, from each cell, we only need certain pieces of information: from the k cell we only need the first task, which is the assignment X=V, and from the </a:t>
            </a:r>
            <a:r>
              <a:rPr lang="en-US" baseline="0" dirty="0" err="1"/>
              <a:t>env</a:t>
            </a:r>
            <a:r>
              <a:rPr lang="en-US" baseline="0" dirty="0"/>
              <a:t> cell we only need the binding X |-&gt; _.  The underscore stands for an anonymous variable, the intuition here being that that value is discarded anyway, so there is no need to bother naming it.</a:t>
            </a:r>
          </a:p>
          <a:p>
            <a:r>
              <a:rPr lang="en-US" baseline="0" dirty="0"/>
              <a:t>The unnecessary parts of the cells, which we call frames, are metaphorically “torn away” and ignored, as suggested by the tears.</a:t>
            </a:r>
          </a:p>
          <a:p>
            <a:r>
              <a:rPr lang="en-US" baseline="0" dirty="0"/>
              <a:t>Then, once the local context is established, we identify the parts of the context which need to change, underlying them, and then provide the changes under the lines.</a:t>
            </a:r>
          </a:p>
          <a:p>
            <a:r>
              <a:rPr lang="en-US" baseline="0" dirty="0"/>
              <a:t>In our case, we rewrite both the assignment expression and the value of X in the environment to the assigned value V.</a:t>
            </a:r>
          </a:p>
          <a:p>
            <a:r>
              <a:rPr lang="en-US" baseline="0" dirty="0"/>
              <a:t>Everything else stays unchanged.</a:t>
            </a:r>
          </a:p>
          <a:p>
            <a:r>
              <a:rPr lang="en-US" baseline="0" dirty="0"/>
              <a:t>The concurrent semantics of K regards each rule as a transaction: all changes in a rule happen concurrently; moreover, rules themselves apply concurrently, provided their changes do not overlap.</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12</a:t>
            </a:fld>
            <a:endParaRPr lang="en-US"/>
          </a:p>
        </p:txBody>
      </p:sp>
    </p:spTree>
    <p:extLst>
      <p:ext uri="{BB962C8B-B14F-4D97-AF65-F5344CB8AC3E}">
        <p14:creationId xmlns:p14="http://schemas.microsoft.com/office/powerpoint/2010/main" val="91111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 scales!</a:t>
            </a:r>
          </a:p>
          <a:p>
            <a:r>
              <a:rPr lang="en-US" dirty="0"/>
              <a:t>Besides a series of smaller</a:t>
            </a:r>
            <a:r>
              <a:rPr lang="en-US" baseline="0" dirty="0"/>
              <a:t> and paradigmatic languages that are used for teaching purposes, there are several large and real languages that have been given semantics in K, such as:</a:t>
            </a:r>
          </a:p>
          <a:p>
            <a:r>
              <a:rPr lang="en-US" baseline="0" dirty="0"/>
              <a:t>Java has been defined by </a:t>
            </a:r>
            <a:r>
              <a:rPr lang="en-US" baseline="0" dirty="0" err="1"/>
              <a:t>Bogdanas</a:t>
            </a:r>
            <a:r>
              <a:rPr lang="en-US" baseline="0" dirty="0"/>
              <a:t>;</a:t>
            </a:r>
          </a:p>
          <a:p>
            <a:r>
              <a:rPr lang="en-US" dirty="0" err="1"/>
              <a:t>Javascript</a:t>
            </a:r>
            <a:r>
              <a:rPr lang="en-US" dirty="0"/>
              <a:t> by Park and </a:t>
            </a:r>
            <a:r>
              <a:rPr lang="en-US" dirty="0" err="1"/>
              <a:t>Stefanescu</a:t>
            </a:r>
            <a:r>
              <a:rPr lang="en-US" baseline="0" dirty="0"/>
              <a:t>;</a:t>
            </a:r>
          </a:p>
          <a:p>
            <a:r>
              <a:rPr lang="en-US" baseline="0" dirty="0"/>
              <a:t>C by Ellison </a:t>
            </a:r>
            <a:r>
              <a:rPr lang="en-US" baseline="0" dirty="0" err="1"/>
              <a:t>etal</a:t>
            </a:r>
            <a:r>
              <a:rPr lang="en-US" baseline="0" dirty="0"/>
              <a:t>;</a:t>
            </a:r>
          </a:p>
          <a:p>
            <a:r>
              <a:rPr lang="en-US" baseline="0" dirty="0"/>
              <a:t>just to mention a few.</a:t>
            </a:r>
          </a:p>
          <a:p>
            <a:r>
              <a:rPr lang="en-US" baseline="0" dirty="0"/>
              <a:t>Many other large K semantics are under development.</a:t>
            </a:r>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13</a:t>
            </a:fld>
            <a:endParaRPr lang="en-US"/>
          </a:p>
        </p:txBody>
      </p:sp>
    </p:spTree>
    <p:extLst>
      <p:ext uri="{BB962C8B-B14F-4D97-AF65-F5344CB8AC3E}">
        <p14:creationId xmlns:p14="http://schemas.microsoft.com/office/powerpoint/2010/main" val="33925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an</a:t>
            </a:r>
            <a:r>
              <a:rPr lang="en-US" baseline="0" dirty="0"/>
              <a:t> idea what it takes to define a large language, here is, for example, the configuration of C.</a:t>
            </a:r>
          </a:p>
          <a:p>
            <a:r>
              <a:rPr lang="en-US" baseline="0" dirty="0"/>
              <a:t>It has more than 70 cells!</a:t>
            </a:r>
          </a:p>
          <a:p>
            <a:r>
              <a:rPr lang="en-US" baseline="0" dirty="0"/>
              <a:t>The heap, which is the subject of so many debates in program verification, is just one of them.</a:t>
            </a:r>
          </a:p>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14</a:t>
            </a:fld>
            <a:endParaRPr lang="en-US"/>
          </a:p>
        </p:txBody>
      </p:sp>
    </p:spTree>
    <p:extLst>
      <p:ext uri="{BB962C8B-B14F-4D97-AF65-F5344CB8AC3E}">
        <p14:creationId xmlns:p14="http://schemas.microsoft.com/office/powerpoint/2010/main" val="185061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557DC9-8E5A-4BF9-A29A-338FF3FC9769}" type="slidenum">
              <a:rPr lang="en-US" smtClean="0"/>
              <a:pPr/>
              <a:t>15</a:t>
            </a:fld>
            <a:endParaRPr lang="en-US"/>
          </a:p>
        </p:txBody>
      </p:sp>
    </p:spTree>
    <p:extLst>
      <p:ext uri="{BB962C8B-B14F-4D97-AF65-F5344CB8AC3E}">
        <p14:creationId xmlns:p14="http://schemas.microsoft.com/office/powerpoint/2010/main" val="25192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5939466-A459-4216-A825-634AE09B8E87}"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D2D9F7-913A-428C-A77C-CE05D251123D}"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7227FE-0087-497E-90E8-34217799842E}"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822E8-ABF9-4F9D-9BDC-1C66A05C1AF9}"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56BC9-92C2-4A4F-B1A5-EC6F5E71DD6A}" type="datetime1">
              <a:rPr lang="en-US" smtClean="0"/>
              <a:t>10/10/2018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D4CEAFE-DAE6-495D-90B8-2E87D944B8CE}" type="datetime1">
              <a:rPr lang="en-US" smtClean="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E7CE833-3D1D-4517-9E08-0CD8D3AF15E2}" type="datetime1">
              <a:rPr lang="en-US" smtClean="0"/>
              <a:t>10/10/2018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E7CF909-04E0-4A7A-82C8-3EDDDD1B3344}" type="datetime1">
              <a:rPr lang="en-US" smtClean="0"/>
              <a:t>10/10/2018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477AD-60DA-46F9-9170-E782F770D3E2}" type="datetime1">
              <a:rPr lang="en-US" smtClean="0"/>
              <a:t>10/10/2018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AA18F0-6127-447D-9744-361C14096128}" type="datetime1">
              <a:rPr lang="en-US" smtClean="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8B9AD8-4FB1-4F2D-9E40-320D84C2C3A2}" type="datetime1">
              <a:rPr lang="en-US" smtClean="0"/>
              <a:t>10/10/2018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E231C-46EC-4243-9E5F-71BEBBD38316}" type="datetime1">
              <a:rPr lang="en-US" smtClean="0"/>
              <a:t>10/10/2018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5.emf"/><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runtimeverification.com/match/1.0-SNAPSHOT/docs/benchmark/#running-rv-match-on-the-toyota-itc-benchmark"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kframework/evm-semantic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kframework.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9676" y="1670519"/>
            <a:ext cx="8274664" cy="2444281"/>
          </a:xfrm>
        </p:spPr>
        <p:txBody>
          <a:bodyPr>
            <a:normAutofit/>
          </a:bodyPr>
          <a:lstStyle/>
          <a:p>
            <a:r>
              <a:rPr lang="en-US" dirty="0"/>
              <a:t>Formal Design, Implementation and Verification of Blockchain</a:t>
            </a:r>
            <a:br>
              <a:rPr lang="en-US" dirty="0"/>
            </a:br>
            <a:r>
              <a:rPr lang="en-US" dirty="0"/>
              <a:t>Languages and Virtual Machines</a:t>
            </a:r>
          </a:p>
        </p:txBody>
      </p:sp>
      <p:sp>
        <p:nvSpPr>
          <p:cNvPr id="3" name="Subtitle 2"/>
          <p:cNvSpPr>
            <a:spLocks noGrp="1"/>
          </p:cNvSpPr>
          <p:nvPr>
            <p:ph type="subTitle" idx="1"/>
          </p:nvPr>
        </p:nvSpPr>
        <p:spPr>
          <a:xfrm>
            <a:off x="510941" y="4443186"/>
            <a:ext cx="8153400" cy="1447800"/>
          </a:xfrm>
        </p:spPr>
        <p:txBody>
          <a:bodyPr>
            <a:normAutofit fontScale="92500" lnSpcReduction="20000"/>
          </a:bodyPr>
          <a:lstStyle/>
          <a:p>
            <a:r>
              <a:rPr lang="en-US" dirty="0">
                <a:solidFill>
                  <a:schemeClr val="tx1"/>
                </a:solidFill>
              </a:rPr>
              <a:t>Grigore Rosu</a:t>
            </a:r>
          </a:p>
          <a:p>
            <a:r>
              <a:rPr lang="en-US" dirty="0">
                <a:solidFill>
                  <a:schemeClr val="tx1"/>
                </a:solidFill>
              </a:rPr>
              <a:t>University of Illinois at Urbana-Champaign, USA</a:t>
            </a:r>
          </a:p>
          <a:p>
            <a:r>
              <a:rPr lang="en-US" dirty="0">
                <a:solidFill>
                  <a:schemeClr val="tx1"/>
                </a:solidFill>
              </a:rPr>
              <a:t>Runtime Verification, Inc.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3620"/>
            <a:ext cx="1066855" cy="1079555"/>
          </a:xfrm>
          <a:prstGeom prst="rect">
            <a:avLst/>
          </a:prstGeom>
        </p:spPr>
      </p:pic>
      <p:sp>
        <p:nvSpPr>
          <p:cNvPr id="6" name="Subtitle 2"/>
          <p:cNvSpPr txBox="1">
            <a:spLocks/>
          </p:cNvSpPr>
          <p:nvPr/>
        </p:nvSpPr>
        <p:spPr>
          <a:xfrm>
            <a:off x="761999" y="6278576"/>
            <a:ext cx="7902341" cy="62139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solidFill>
                  <a:schemeClr val="bg1">
                    <a:lumMod val="50000"/>
                  </a:schemeClr>
                </a:solidFill>
              </a:rPr>
              <a:t>11 October 2018, FACS’18, Pohang, Korea</a:t>
            </a:r>
          </a:p>
        </p:txBody>
      </p:sp>
      <p:pic>
        <p:nvPicPr>
          <p:cNvPr id="12" name="Picture 11">
            <a:extLst>
              <a:ext uri="{FF2B5EF4-FFF2-40B4-BE49-F238E27FC236}">
                <a16:creationId xmlns:a16="http://schemas.microsoft.com/office/drawing/2014/main" id="{8AE828CF-D98D-453A-9E52-D6424DF7F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51379"/>
            <a:ext cx="3881340" cy="9429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0" name="Group 9"/>
          <p:cNvGrpSpPr/>
          <p:nvPr/>
        </p:nvGrpSpPr>
        <p:grpSpPr>
          <a:xfrm>
            <a:off x="1124712" y="2590800"/>
            <a:ext cx="6723888" cy="1752600"/>
            <a:chOff x="1124712" y="2590800"/>
            <a:chExt cx="6723888" cy="1752600"/>
          </a:xfrm>
        </p:grpSpPr>
        <p:sp>
          <p:nvSpPr>
            <p:cNvPr id="3" name="Rounded Rectangle 2"/>
            <p:cNvSpPr/>
            <p:nvPr/>
          </p:nvSpPr>
          <p:spPr>
            <a:xfrm>
              <a:off x="1124712" y="2834640"/>
              <a:ext cx="457200" cy="762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6" name="Rounded Rectangular Callout 5"/>
            <p:cNvSpPr/>
            <p:nvPr/>
          </p:nvSpPr>
          <p:spPr>
            <a:xfrm>
              <a:off x="2362200" y="2590800"/>
              <a:ext cx="5486400" cy="1752600"/>
            </a:xfrm>
            <a:prstGeom prst="wedgeRoundRectCallout">
              <a:avLst>
                <a:gd name="adj1" fmla="val -64169"/>
                <a:gd name="adj2" fmla="val -3417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438400" y="2743200"/>
              <a:ext cx="4881336" cy="461665"/>
            </a:xfrm>
            <a:prstGeom prst="rect">
              <a:avLst/>
            </a:prstGeom>
            <a:noFill/>
          </p:spPr>
          <p:txBody>
            <a:bodyPr wrap="none" rtlCol="0">
              <a:spAutoFit/>
            </a:bodyPr>
            <a:lstStyle/>
            <a:p>
              <a:r>
                <a:rPr lang="en-US" sz="2400" dirty="0"/>
                <a:t>Syntax declared using annotated BNF </a:t>
              </a:r>
            </a:p>
          </p:txBody>
        </p:sp>
        <p:pic>
          <p:nvPicPr>
            <p:cNvPr id="11" name="Picture 10"/>
            <p:cNvPicPr>
              <a:picLocks noChangeAspect="1"/>
            </p:cNvPicPr>
            <p:nvPr/>
          </p:nvPicPr>
          <p:blipFill>
            <a:blip r:embed="rId6" cstate="print"/>
            <a:stretch>
              <a:fillRect/>
            </a:stretch>
          </p:blipFill>
          <p:spPr>
            <a:xfrm>
              <a:off x="2438400" y="3276600"/>
              <a:ext cx="2571750" cy="381000"/>
            </a:xfrm>
            <a:prstGeom prst="rect">
              <a:avLst/>
            </a:prstGeom>
          </p:spPr>
        </p:pic>
        <p:pic>
          <p:nvPicPr>
            <p:cNvPr id="12" name="Picture 11"/>
            <p:cNvPicPr>
              <a:picLocks noChangeAspect="1"/>
            </p:cNvPicPr>
            <p:nvPr/>
          </p:nvPicPr>
          <p:blipFill>
            <a:blip r:embed="rId7" cstate="print"/>
            <a:stretch>
              <a:fillRect/>
            </a:stretch>
          </p:blipFill>
          <p:spPr>
            <a:xfrm>
              <a:off x="4775200" y="3657600"/>
              <a:ext cx="2921000" cy="381000"/>
            </a:xfrm>
            <a:prstGeom prst="rect">
              <a:avLst/>
            </a:prstGeom>
          </p:spPr>
        </p:pic>
      </p:grpSp>
      <p:sp>
        <p:nvSpPr>
          <p:cNvPr id="13" name="TextBox 12"/>
          <p:cNvSpPr txBox="1"/>
          <p:nvPr/>
        </p:nvSpPr>
        <p:spPr>
          <a:xfrm>
            <a:off x="5069958" y="2992213"/>
            <a:ext cx="533400" cy="707886"/>
          </a:xfrm>
          <a:prstGeom prst="rect">
            <a:avLst/>
          </a:prstGeom>
          <a:noFill/>
        </p:spPr>
        <p:txBody>
          <a:bodyPr wrap="square" rtlCol="0">
            <a:spAutoFit/>
          </a:bodyPr>
          <a:lstStyle/>
          <a:p>
            <a:r>
              <a:rPr lang="en-US" sz="4000" dirty="0"/>
              <a:t>…</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91570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0" name="Group 9"/>
          <p:cNvGrpSpPr/>
          <p:nvPr/>
        </p:nvGrpSpPr>
        <p:grpSpPr>
          <a:xfrm>
            <a:off x="990600" y="1609344"/>
            <a:ext cx="7772400" cy="4562856"/>
            <a:chOff x="990600" y="1609344"/>
            <a:chExt cx="7772400" cy="4562856"/>
          </a:xfrm>
        </p:grpSpPr>
        <p:sp>
          <p:nvSpPr>
            <p:cNvPr id="3" name="Rounded Rectangle 2"/>
            <p:cNvSpPr/>
            <p:nvPr/>
          </p:nvSpPr>
          <p:spPr>
            <a:xfrm>
              <a:off x="3657600" y="1609344"/>
              <a:ext cx="1828800" cy="5334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6" name="Rounded Rectangular Callout 5"/>
            <p:cNvSpPr/>
            <p:nvPr/>
          </p:nvSpPr>
          <p:spPr>
            <a:xfrm>
              <a:off x="990600" y="2590800"/>
              <a:ext cx="7772400" cy="3581400"/>
            </a:xfrm>
            <a:prstGeom prst="wedgeRoundRectCallout">
              <a:avLst>
                <a:gd name="adj1" fmla="val -9319"/>
                <a:gd name="adj2" fmla="val -62325"/>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600200" y="2902803"/>
              <a:ext cx="6487225" cy="830997"/>
            </a:xfrm>
            <a:prstGeom prst="rect">
              <a:avLst/>
            </a:prstGeom>
            <a:noFill/>
          </p:spPr>
          <p:txBody>
            <a:bodyPr wrap="none" rtlCol="0">
              <a:spAutoFit/>
            </a:bodyPr>
            <a:lstStyle/>
            <a:p>
              <a:r>
                <a:rPr lang="en-US" sz="2400" dirty="0"/>
                <a:t>Configuration  given as a nested cell structure.</a:t>
              </a:r>
            </a:p>
            <a:p>
              <a:r>
                <a:rPr lang="en-US" sz="2400" dirty="0"/>
                <a:t>Leaves can be sets, </a:t>
              </a:r>
              <a:r>
                <a:rPr lang="en-US" sz="2400" dirty="0" err="1"/>
                <a:t>multisets</a:t>
              </a:r>
              <a:r>
                <a:rPr lang="en-US" sz="2400" dirty="0"/>
                <a:t>, lists, maps, or syntax</a:t>
              </a:r>
            </a:p>
          </p:txBody>
        </p:sp>
        <p:pic>
          <p:nvPicPr>
            <p:cNvPr id="12" name="Picture 11"/>
            <p:cNvPicPr>
              <a:picLocks noChangeAspect="1"/>
            </p:cNvPicPr>
            <p:nvPr/>
          </p:nvPicPr>
          <p:blipFill>
            <a:blip r:embed="rId6" cstate="print"/>
            <a:stretch>
              <a:fillRect/>
            </a:stretch>
          </p:blipFill>
          <p:spPr>
            <a:xfrm>
              <a:off x="1066800" y="3823716"/>
              <a:ext cx="7528560" cy="2119884"/>
            </a:xfrm>
            <a:prstGeom prst="rect">
              <a:avLst/>
            </a:prstGeom>
          </p:spPr>
        </p:pic>
      </p:grpSp>
      <p:sp>
        <p:nvSpPr>
          <p:cNvPr id="11" name="Slide Number Placeholder 10"/>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23431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grpSp>
        <p:nvGrpSpPr>
          <p:cNvPr id="11" name="Group 10"/>
          <p:cNvGrpSpPr/>
          <p:nvPr/>
        </p:nvGrpSpPr>
        <p:grpSpPr>
          <a:xfrm>
            <a:off x="3749040" y="2788920"/>
            <a:ext cx="5318760" cy="3611880"/>
            <a:chOff x="3749040" y="2788920"/>
            <a:chExt cx="5318760" cy="3611880"/>
          </a:xfrm>
        </p:grpSpPr>
        <p:sp>
          <p:nvSpPr>
            <p:cNvPr id="3" name="Rounded Rectangle 2"/>
            <p:cNvSpPr/>
            <p:nvPr/>
          </p:nvSpPr>
          <p:spPr>
            <a:xfrm>
              <a:off x="3749040" y="2788920"/>
              <a:ext cx="609600" cy="304800"/>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useBgFill="1">
          <p:nvSpPr>
            <p:cNvPr id="6" name="Rounded Rectangular Callout 5"/>
            <p:cNvSpPr/>
            <p:nvPr/>
          </p:nvSpPr>
          <p:spPr>
            <a:xfrm>
              <a:off x="4343400" y="3276600"/>
              <a:ext cx="4724400" cy="3124200"/>
            </a:xfrm>
            <a:prstGeom prst="wedgeRoundRectCallout">
              <a:avLst>
                <a:gd name="adj1" fmla="val -56586"/>
                <a:gd name="adj2" fmla="val -5565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570172" y="3505200"/>
              <a:ext cx="4345228" cy="461665"/>
            </a:xfrm>
            <a:prstGeom prst="rect">
              <a:avLst/>
            </a:prstGeom>
            <a:noFill/>
          </p:spPr>
          <p:txBody>
            <a:bodyPr wrap="none" rtlCol="0">
              <a:spAutoFit/>
            </a:bodyPr>
            <a:lstStyle/>
            <a:p>
              <a:r>
                <a:rPr lang="en-US" sz="2400" dirty="0"/>
                <a:t>Semantic rules given contextually</a:t>
              </a:r>
            </a:p>
          </p:txBody>
        </p:sp>
        <p:sp>
          <p:nvSpPr>
            <p:cNvPr id="10" name="TextBox 9"/>
            <p:cNvSpPr txBox="1"/>
            <p:nvPr/>
          </p:nvSpPr>
          <p:spPr>
            <a:xfrm>
              <a:off x="4572000" y="5401270"/>
              <a:ext cx="4458272" cy="923330"/>
            </a:xfrm>
            <a:prstGeom prst="rect">
              <a:avLst/>
            </a:prstGeom>
            <a:noFill/>
          </p:spPr>
          <p:txBody>
            <a:bodyPr wrap="none" rtlCol="0">
              <a:spAutoFit/>
            </a:bodyPr>
            <a:lstStyle/>
            <a:p>
              <a:r>
                <a:rPr lang="en-US" b="1" dirty="0">
                  <a:latin typeface="Courier New" pitchFamily="49" charset="0"/>
                  <a:cs typeface="Courier New" pitchFamily="49" charset="0"/>
                </a:rPr>
                <a:t>rule</a:t>
              </a:r>
            </a:p>
            <a:p>
              <a:r>
                <a:rPr lang="en-US" b="1" dirty="0">
                  <a:latin typeface="Courier New" pitchFamily="49" charset="0"/>
                  <a:cs typeface="Courier New" pitchFamily="49" charset="0"/>
                </a:rPr>
                <a:t>  &lt;k&gt; X = V </a:t>
              </a:r>
              <a:r>
                <a:rPr lang="en-US" b="1" dirty="0">
                  <a:solidFill>
                    <a:srgbClr val="FF0000"/>
                  </a:solidFill>
                  <a:latin typeface="Courier New" pitchFamily="49" charset="0"/>
                  <a:cs typeface="Courier New" pitchFamily="49" charset="0"/>
                </a:rPr>
                <a:t>=&gt;</a:t>
              </a:r>
              <a:r>
                <a:rPr lang="en-US" b="1" dirty="0">
                  <a:latin typeface="Courier New" pitchFamily="49" charset="0"/>
                  <a:cs typeface="Courier New" pitchFamily="49" charset="0"/>
                </a:rPr>
                <a:t> V …&lt;/k&gt;</a:t>
              </a:r>
            </a:p>
            <a:p>
              <a:r>
                <a:rPr lang="en-US" b="1" dirty="0">
                  <a:latin typeface="Courier New" pitchFamily="49" charset="0"/>
                  <a:cs typeface="Courier New" pitchFamily="49" charset="0"/>
                </a:rPr>
                <a:t>  &lt;</a:t>
              </a:r>
              <a:r>
                <a:rPr lang="en-US" b="1" dirty="0" err="1">
                  <a:latin typeface="Courier New" pitchFamily="49" charset="0"/>
                  <a:cs typeface="Courier New" pitchFamily="49" charset="0"/>
                </a:rPr>
                <a:t>env</a:t>
              </a:r>
              <a:r>
                <a:rPr lang="en-US" b="1" dirty="0">
                  <a:latin typeface="Courier New" pitchFamily="49" charset="0"/>
                  <a:cs typeface="Courier New" pitchFamily="49" charset="0"/>
                </a:rPr>
                <a:t>&gt;… X |-&gt; (_ </a:t>
              </a:r>
              <a:r>
                <a:rPr lang="en-US" b="1" dirty="0">
                  <a:solidFill>
                    <a:srgbClr val="FF0000"/>
                  </a:solidFill>
                  <a:latin typeface="Courier New" pitchFamily="49" charset="0"/>
                  <a:cs typeface="Courier New" pitchFamily="49" charset="0"/>
                </a:rPr>
                <a:t>=&gt;</a:t>
              </a:r>
              <a:r>
                <a:rPr lang="en-US" b="1" dirty="0">
                  <a:latin typeface="Courier New" pitchFamily="49" charset="0"/>
                  <a:cs typeface="Courier New" pitchFamily="49" charset="0"/>
                </a:rPr>
                <a:t> V) …&lt;/</a:t>
              </a:r>
              <a:r>
                <a:rPr lang="en-US" b="1" dirty="0" err="1">
                  <a:latin typeface="Courier New" pitchFamily="49" charset="0"/>
                  <a:cs typeface="Courier New" pitchFamily="49" charset="0"/>
                </a:rPr>
                <a:t>env</a:t>
              </a:r>
              <a:r>
                <a:rPr lang="en-US" b="1" dirty="0">
                  <a:latin typeface="Courier New" pitchFamily="49" charset="0"/>
                  <a:cs typeface="Courier New" pitchFamily="49" charset="0"/>
                </a:rPr>
                <a:t>&gt;</a:t>
              </a:r>
            </a:p>
          </p:txBody>
        </p:sp>
        <p:pic>
          <p:nvPicPr>
            <p:cNvPr id="12" name="Picture 11"/>
            <p:cNvPicPr>
              <a:picLocks noChangeAspect="1"/>
            </p:cNvPicPr>
            <p:nvPr/>
          </p:nvPicPr>
          <p:blipFill>
            <a:blip r:embed="rId6" cstate="print"/>
            <a:stretch>
              <a:fillRect/>
            </a:stretch>
          </p:blipFill>
          <p:spPr>
            <a:xfrm>
              <a:off x="5209032" y="4038600"/>
              <a:ext cx="2944368" cy="1472184"/>
            </a:xfrm>
            <a:prstGeom prst="rect">
              <a:avLst/>
            </a:prstGeom>
          </p:spPr>
        </p:pic>
      </p:grpSp>
      <p:sp>
        <p:nvSpPr>
          <p:cNvPr id="13" name="Slide Number Placeholder 12"/>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23916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Scales</a:t>
            </a:r>
          </a:p>
        </p:txBody>
      </p:sp>
      <p:sp>
        <p:nvSpPr>
          <p:cNvPr id="3" name="Content Placeholder 2"/>
          <p:cNvSpPr>
            <a:spLocks noGrp="1"/>
          </p:cNvSpPr>
          <p:nvPr>
            <p:ph idx="1"/>
          </p:nvPr>
        </p:nvSpPr>
        <p:spPr>
          <a:xfrm>
            <a:off x="304800" y="1600200"/>
            <a:ext cx="8763000" cy="5257800"/>
          </a:xfrm>
        </p:spPr>
        <p:txBody>
          <a:bodyPr>
            <a:normAutofit fontScale="92500" lnSpcReduction="10000"/>
          </a:bodyPr>
          <a:lstStyle/>
          <a:p>
            <a:pPr>
              <a:buNone/>
            </a:pPr>
            <a:r>
              <a:rPr lang="en-US" dirty="0"/>
              <a:t>Several large languages were recently defined in K:</a:t>
            </a:r>
          </a:p>
          <a:p>
            <a:r>
              <a:rPr lang="en-US" dirty="0">
                <a:solidFill>
                  <a:srgbClr val="0070C0"/>
                </a:solidFill>
              </a:rPr>
              <a:t>Java 1.4</a:t>
            </a:r>
            <a:r>
              <a:rPr lang="en-US" dirty="0"/>
              <a:t>: by </a:t>
            </a:r>
            <a:r>
              <a:rPr lang="en-US" dirty="0" err="1"/>
              <a:t>Bogdanas</a:t>
            </a:r>
            <a:r>
              <a:rPr lang="en-US" dirty="0"/>
              <a:t> </a:t>
            </a:r>
            <a:r>
              <a:rPr lang="en-US" dirty="0" err="1"/>
              <a:t>etal</a:t>
            </a:r>
            <a:r>
              <a:rPr lang="en-US" dirty="0"/>
              <a:t> </a:t>
            </a:r>
            <a:r>
              <a:rPr lang="en-US" dirty="0">
                <a:solidFill>
                  <a:schemeClr val="bg1">
                    <a:lumMod val="65000"/>
                  </a:schemeClr>
                </a:solidFill>
              </a:rPr>
              <a:t>[POPL’15]</a:t>
            </a:r>
          </a:p>
          <a:p>
            <a:pPr lvl="1"/>
            <a:r>
              <a:rPr lang="en-US" dirty="0"/>
              <a:t>800+ program test suite that covers the semantics</a:t>
            </a:r>
          </a:p>
          <a:p>
            <a:r>
              <a:rPr lang="en-US" dirty="0">
                <a:solidFill>
                  <a:srgbClr val="0070C0"/>
                </a:solidFill>
              </a:rPr>
              <a:t>JavaScript ES5</a:t>
            </a:r>
            <a:r>
              <a:rPr lang="en-US" dirty="0"/>
              <a:t>: by Park </a:t>
            </a:r>
            <a:r>
              <a:rPr lang="en-US" dirty="0" err="1"/>
              <a:t>etal</a:t>
            </a:r>
            <a:r>
              <a:rPr lang="en-US" dirty="0"/>
              <a:t> </a:t>
            </a:r>
            <a:r>
              <a:rPr lang="en-US" dirty="0">
                <a:solidFill>
                  <a:schemeClr val="bg1">
                    <a:lumMod val="65000"/>
                  </a:schemeClr>
                </a:solidFill>
              </a:rPr>
              <a:t>[PLDI’15]</a:t>
            </a:r>
          </a:p>
          <a:p>
            <a:pPr lvl="1"/>
            <a:r>
              <a:rPr lang="en-US" dirty="0"/>
              <a:t>Passes existing conformance test suite (2872 programs)</a:t>
            </a:r>
          </a:p>
          <a:p>
            <a:pPr lvl="1"/>
            <a:r>
              <a:rPr lang="en-US" dirty="0"/>
              <a:t>Found (confirmed) bugs in Chrome, IE, Firefox, Safari</a:t>
            </a:r>
          </a:p>
          <a:p>
            <a:r>
              <a:rPr lang="en-US" dirty="0">
                <a:solidFill>
                  <a:srgbClr val="0070C0"/>
                </a:solidFill>
              </a:rPr>
              <a:t>C11</a:t>
            </a:r>
            <a:r>
              <a:rPr lang="en-US" dirty="0"/>
              <a:t>: Ellison </a:t>
            </a:r>
            <a:r>
              <a:rPr lang="en-US" dirty="0" err="1"/>
              <a:t>etal</a:t>
            </a:r>
            <a:r>
              <a:rPr lang="en-US" dirty="0"/>
              <a:t> </a:t>
            </a:r>
            <a:r>
              <a:rPr lang="en-US" dirty="0">
                <a:solidFill>
                  <a:schemeClr val="bg1">
                    <a:lumMod val="65000"/>
                  </a:schemeClr>
                </a:solidFill>
              </a:rPr>
              <a:t>[POPL’12, PLDI’15]</a:t>
            </a:r>
          </a:p>
          <a:p>
            <a:pPr lvl="1"/>
            <a:r>
              <a:rPr lang="en-US" dirty="0"/>
              <a:t>192 different types of undefined behavior</a:t>
            </a:r>
          </a:p>
          <a:p>
            <a:pPr lvl="1"/>
            <a:r>
              <a:rPr lang="en-US" dirty="0"/>
              <a:t>10,000+ program tests (</a:t>
            </a:r>
            <a:r>
              <a:rPr lang="en-US" dirty="0" err="1"/>
              <a:t>gcc</a:t>
            </a:r>
            <a:r>
              <a:rPr lang="en-US" dirty="0"/>
              <a:t> torture tests, obfuscated C, …)</a:t>
            </a:r>
          </a:p>
          <a:p>
            <a:pPr lvl="1"/>
            <a:r>
              <a:rPr lang="en-US" dirty="0"/>
              <a:t>Commercialized by startup (Runtime Verification, Inc.)</a:t>
            </a:r>
          </a:p>
          <a:p>
            <a:pPr marL="0" indent="0">
              <a:buNone/>
            </a:pPr>
            <a:r>
              <a:rPr lang="en-US" dirty="0"/>
              <a:t>+ </a:t>
            </a:r>
            <a:r>
              <a:rPr lang="en-US" dirty="0">
                <a:solidFill>
                  <a:srgbClr val="0070C0"/>
                </a:solidFill>
              </a:rPr>
              <a:t>EVM </a:t>
            </a:r>
            <a:r>
              <a:rPr lang="en-US" dirty="0">
                <a:solidFill>
                  <a:schemeClr val="bg1">
                    <a:lumMod val="65000"/>
                  </a:schemeClr>
                </a:solidFill>
              </a:rPr>
              <a:t>[CSF’18]</a:t>
            </a:r>
            <a:r>
              <a:rPr lang="en-US" dirty="0"/>
              <a:t>, </a:t>
            </a:r>
            <a:r>
              <a:rPr lang="en-US" dirty="0">
                <a:solidFill>
                  <a:srgbClr val="0070C0"/>
                </a:solidFill>
              </a:rPr>
              <a:t>Solidity, IELE</a:t>
            </a:r>
            <a:r>
              <a:rPr lang="en-US" dirty="0"/>
              <a:t>, </a:t>
            </a:r>
            <a:r>
              <a:rPr lang="en-US" dirty="0">
                <a:solidFill>
                  <a:srgbClr val="0070C0"/>
                </a:solidFill>
              </a:rPr>
              <a:t>Plutus</a:t>
            </a:r>
            <a:r>
              <a:rPr lang="en-US" dirty="0"/>
              <a:t>, </a:t>
            </a:r>
            <a:r>
              <a:rPr lang="en-US" dirty="0" err="1">
                <a:solidFill>
                  <a:srgbClr val="0070C0"/>
                </a:solidFill>
              </a:rPr>
              <a:t>Vyper</a:t>
            </a:r>
            <a:r>
              <a:rPr lang="en-US" dirty="0">
                <a:solidFill>
                  <a:srgbClr val="0070C0"/>
                </a:solidFill>
              </a:rPr>
              <a:t>, …</a:t>
            </a:r>
            <a:endParaRPr lang="en-US" dirty="0">
              <a:solidFill>
                <a:schemeClr val="bg1">
                  <a:lumMod val="65000"/>
                </a:schemeClr>
              </a:solidFill>
            </a:endParaRP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866696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 Configuration and Definition of C</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90800"/>
            <a:ext cx="9144000" cy="2651618"/>
          </a:xfrm>
          <a:prstGeom prst="rect">
            <a:avLst/>
          </a:prstGeom>
        </p:spPr>
      </p:pic>
      <p:sp>
        <p:nvSpPr>
          <p:cNvPr id="6" name="Rounded Rectangular Callout 5"/>
          <p:cNvSpPr/>
          <p:nvPr/>
        </p:nvSpPr>
        <p:spPr>
          <a:xfrm>
            <a:off x="5638800" y="5638800"/>
            <a:ext cx="2819400" cy="1069848"/>
          </a:xfrm>
          <a:prstGeom prst="wedgeRoundRectCallout">
            <a:avLst>
              <a:gd name="adj1" fmla="val -57695"/>
              <a:gd name="adj2" fmla="val -102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120 Cells!</a:t>
            </a:r>
          </a:p>
        </p:txBody>
      </p:sp>
      <p:sp>
        <p:nvSpPr>
          <p:cNvPr id="3" name="TextBox 2"/>
          <p:cNvSpPr txBox="1"/>
          <p:nvPr/>
        </p:nvSpPr>
        <p:spPr>
          <a:xfrm>
            <a:off x="457200" y="5943600"/>
            <a:ext cx="4094391" cy="646331"/>
          </a:xfrm>
          <a:prstGeom prst="rect">
            <a:avLst/>
          </a:prstGeom>
          <a:noFill/>
        </p:spPr>
        <p:txBody>
          <a:bodyPr wrap="none" rtlCol="0">
            <a:spAutoFit/>
          </a:bodyPr>
          <a:lstStyle/>
          <a:p>
            <a:r>
              <a:rPr lang="en-US" sz="3600" dirty="0"/>
              <a:t>… plus ~5000 rules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3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dirty="0"/>
              <a:t>Ideal Language Framework Vision </a:t>
            </a:r>
            <a:r>
              <a:rPr lang="en-US" b="1" dirty="0">
                <a:solidFill>
                  <a:srgbClr val="FF0000"/>
                </a:solidFill>
              </a:rPr>
              <a:t>[K]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152400" y="3048000"/>
            <a:ext cx="1875388"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10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32" y="833178"/>
            <a:ext cx="7779975" cy="1443881"/>
          </a:xfrm>
        </p:spPr>
        <p:txBody>
          <a:bodyPr>
            <a:noAutofit/>
          </a:bodyPr>
          <a:lstStyle/>
          <a:p>
            <a:pPr algn="l"/>
            <a:r>
              <a:rPr lang="en-US" sz="3200" dirty="0"/>
              <a:t>1. Translate K </a:t>
            </a:r>
            <a:r>
              <a:rPr lang="en-US" sz="3200" dirty="0" err="1"/>
              <a:t>lang</a:t>
            </a:r>
            <a:r>
              <a:rPr lang="en-US" sz="3200" dirty="0"/>
              <a:t> def to OCAML</a:t>
            </a:r>
            <a:br>
              <a:rPr lang="en-US" sz="3200" dirty="0"/>
            </a:br>
            <a:r>
              <a:rPr lang="en-US" sz="3200" dirty="0"/>
              <a:t>2. Compile OCAML code natively</a:t>
            </a:r>
          </a:p>
        </p:txBody>
      </p:sp>
      <p:grpSp>
        <p:nvGrpSpPr>
          <p:cNvPr id="9" name="Group 8">
            <a:extLst>
              <a:ext uri="{FF2B5EF4-FFF2-40B4-BE49-F238E27FC236}">
                <a16:creationId xmlns:a16="http://schemas.microsoft.com/office/drawing/2014/main" id="{73D1D955-A653-4E2B-A1E3-2AB5826477DC}"/>
              </a:ext>
            </a:extLst>
          </p:cNvPr>
          <p:cNvGrpSpPr/>
          <p:nvPr/>
        </p:nvGrpSpPr>
        <p:grpSpPr>
          <a:xfrm>
            <a:off x="30576" y="2372624"/>
            <a:ext cx="3748847" cy="2299401"/>
            <a:chOff x="30576" y="2130213"/>
            <a:chExt cx="3748847" cy="2299401"/>
          </a:xfrm>
        </p:grpSpPr>
        <p:sp>
          <p:nvSpPr>
            <p:cNvPr id="10" name="TextBox 9"/>
            <p:cNvSpPr txBox="1"/>
            <p:nvPr/>
          </p:nvSpPr>
          <p:spPr>
            <a:xfrm>
              <a:off x="30576" y="2130213"/>
              <a:ext cx="3748847" cy="523220"/>
            </a:xfrm>
            <a:prstGeom prst="rect">
              <a:avLst/>
            </a:prstGeom>
            <a:noFill/>
          </p:spPr>
          <p:txBody>
            <a:bodyPr wrap="none" rtlCol="0">
              <a:spAutoFit/>
            </a:bodyPr>
            <a:lstStyle/>
            <a:p>
              <a:r>
                <a:rPr lang="en-US" sz="2800" u="sng" dirty="0"/>
                <a:t>Code (6-int-overflow.c) </a:t>
              </a:r>
            </a:p>
          </p:txBody>
        </p:sp>
        <p:pic>
          <p:nvPicPr>
            <p:cNvPr id="28" name="Picture 27"/>
            <p:cNvPicPr>
              <a:picLocks noChangeAspect="1"/>
            </p:cNvPicPr>
            <p:nvPr/>
          </p:nvPicPr>
          <p:blipFill>
            <a:blip r:embed="rId2"/>
            <a:stretch>
              <a:fillRect/>
            </a:stretch>
          </p:blipFill>
          <p:spPr>
            <a:xfrm>
              <a:off x="152400" y="2842847"/>
              <a:ext cx="2901727" cy="1586767"/>
            </a:xfrm>
            <a:prstGeom prst="rect">
              <a:avLst/>
            </a:prstGeom>
          </p:spPr>
        </p:pic>
      </p:grpSp>
      <p:pic>
        <p:nvPicPr>
          <p:cNvPr id="6" name="Picture 5"/>
          <p:cNvPicPr>
            <a:picLocks noChangeAspect="1"/>
          </p:cNvPicPr>
          <p:nvPr/>
        </p:nvPicPr>
        <p:blipFill>
          <a:blip r:embed="rId3"/>
          <a:stretch>
            <a:fillRect/>
          </a:stretch>
        </p:blipFill>
        <p:spPr>
          <a:xfrm>
            <a:off x="1905000" y="5030845"/>
            <a:ext cx="7239000" cy="1733550"/>
          </a:xfrm>
          <a:prstGeom prst="rect">
            <a:avLst/>
          </a:prstGeom>
        </p:spPr>
      </p:pic>
      <p:sp>
        <p:nvSpPr>
          <p:cNvPr id="30" name="Rounded Rectangular Callout 29"/>
          <p:cNvSpPr/>
          <p:nvPr/>
        </p:nvSpPr>
        <p:spPr>
          <a:xfrm>
            <a:off x="106725" y="5029200"/>
            <a:ext cx="1787737" cy="965925"/>
          </a:xfrm>
          <a:prstGeom prst="wedgeRoundRectCallout">
            <a:avLst>
              <a:gd name="adj1" fmla="val 57976"/>
              <a:gd name="adj2" fmla="val -31491"/>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Conventional compilers do not detect problem</a:t>
            </a:r>
          </a:p>
        </p:txBody>
      </p:sp>
      <p:sp>
        <p:nvSpPr>
          <p:cNvPr id="31" name="Rounded Rectangular Callout 30"/>
          <p:cNvSpPr/>
          <p:nvPr/>
        </p:nvSpPr>
        <p:spPr>
          <a:xfrm>
            <a:off x="4648200" y="5105400"/>
            <a:ext cx="2808312" cy="889148"/>
          </a:xfrm>
          <a:prstGeom prst="wedgeRoundRectCallout">
            <a:avLst>
              <a:gd name="adj1" fmla="val -114502"/>
              <a:gd name="adj2" fmla="val 30475"/>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RV-Match’s </a:t>
            </a:r>
            <a:r>
              <a:rPr lang="en-US" sz="1600" dirty="0" err="1">
                <a:solidFill>
                  <a:schemeClr val="tx1"/>
                </a:solidFill>
              </a:rPr>
              <a:t>kcc</a:t>
            </a:r>
            <a:r>
              <a:rPr lang="en-US" sz="1600" dirty="0">
                <a:solidFill>
                  <a:schemeClr val="tx1"/>
                </a:solidFill>
              </a:rPr>
              <a:t> tool precisely detects and reports error, and points to ISO C11 standard</a:t>
            </a:r>
          </a:p>
        </p:txBody>
      </p:sp>
      <p:grpSp>
        <p:nvGrpSpPr>
          <p:cNvPr id="8" name="Group 7">
            <a:extLst>
              <a:ext uri="{FF2B5EF4-FFF2-40B4-BE49-F238E27FC236}">
                <a16:creationId xmlns:a16="http://schemas.microsoft.com/office/drawing/2014/main" id="{2181CCA2-CDB7-4DFA-BDAC-2B9399A87547}"/>
              </a:ext>
            </a:extLst>
          </p:cNvPr>
          <p:cNvGrpSpPr/>
          <p:nvPr/>
        </p:nvGrpSpPr>
        <p:grpSpPr>
          <a:xfrm>
            <a:off x="4005319" y="972956"/>
            <a:ext cx="5118068" cy="3902199"/>
            <a:chOff x="4005319" y="972956"/>
            <a:chExt cx="5118068" cy="3902199"/>
          </a:xfrm>
        </p:grpSpPr>
        <p:sp>
          <p:nvSpPr>
            <p:cNvPr id="3" name="Rounded Rectangle 2"/>
            <p:cNvSpPr/>
            <p:nvPr/>
          </p:nvSpPr>
          <p:spPr>
            <a:xfrm>
              <a:off x="4005319" y="2466736"/>
              <a:ext cx="5090353" cy="240841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RV-Match</a:t>
              </a:r>
              <a:r>
                <a:rPr lang="en-US" dirty="0">
                  <a:solidFill>
                    <a:schemeClr val="tx1"/>
                  </a:solidFill>
                </a:rPr>
                <a:t>:</a:t>
              </a:r>
              <a:r>
                <a:rPr lang="en-US" b="1" dirty="0">
                  <a:solidFill>
                    <a:schemeClr val="tx1"/>
                  </a:solidFill>
                </a:rPr>
                <a:t> Commercial tool</a:t>
              </a:r>
            </a:p>
            <a:p>
              <a:pPr marL="285750" indent="-285750">
                <a:buFont typeface="Arial" panose="020B0604020202020204" pitchFamily="34" charset="0"/>
                <a:buChar char="•"/>
              </a:pPr>
              <a:r>
                <a:rPr lang="en-US" dirty="0">
                  <a:solidFill>
                    <a:schemeClr val="tx1"/>
                  </a:solidFill>
                </a:rPr>
                <a:t>Instance of K -&gt; OCAML with ISO C11 language</a:t>
              </a:r>
            </a:p>
            <a:p>
              <a:pPr marL="285750" indent="-285750">
                <a:buFont typeface="Arial" panose="020B0604020202020204" pitchFamily="34" charset="0"/>
                <a:buChar char="•"/>
              </a:pPr>
              <a:r>
                <a:rPr lang="en-US" dirty="0">
                  <a:solidFill>
                    <a:schemeClr val="tx1"/>
                  </a:solidFill>
                </a:rPr>
                <a:t>an automatic debugger for subtle bugs </a:t>
              </a:r>
              <a:r>
                <a:rPr lang="en-US" dirty="0">
                  <a:solidFill>
                    <a:schemeClr val="tx1"/>
                  </a:solidFill>
                  <a:hlinkClick r:id="rId4"/>
                </a:rPr>
                <a:t>other tools can't find</a:t>
              </a:r>
              <a:r>
                <a:rPr lang="en-US" dirty="0">
                  <a:solidFill>
                    <a:schemeClr val="tx1"/>
                  </a:solidFill>
                </a:rPr>
                <a:t>, with no false positives</a:t>
              </a:r>
            </a:p>
            <a:p>
              <a:pPr marL="285750" indent="-285750">
                <a:buFont typeface="Arial" panose="020B0604020202020204" pitchFamily="34" charset="0"/>
                <a:buChar char="•"/>
              </a:pPr>
              <a:r>
                <a:rPr lang="en-US" dirty="0">
                  <a:solidFill>
                    <a:schemeClr val="tx1"/>
                  </a:solidFill>
                </a:rPr>
                <a:t>seamless integration with unit tests, build infrastructure, and continuous integration</a:t>
              </a:r>
            </a:p>
            <a:p>
              <a:pPr marL="285750" indent="-285750">
                <a:buFont typeface="Arial" panose="020B0604020202020204" pitchFamily="34" charset="0"/>
                <a:buChar char="•"/>
              </a:pPr>
              <a:r>
                <a:rPr lang="en-US" dirty="0">
                  <a:solidFill>
                    <a:schemeClr val="tx1"/>
                  </a:solidFill>
                </a:rPr>
                <a:t>a platform for analyzing programs, boosting standards compliance and assurance</a:t>
              </a:r>
            </a:p>
          </p:txBody>
        </p:sp>
        <p:pic>
          <p:nvPicPr>
            <p:cNvPr id="2050" name="Picture 2" descr="https://runtimeverification.com/img/match.png">
              <a:extLst>
                <a:ext uri="{FF2B5EF4-FFF2-40B4-BE49-F238E27FC236}">
                  <a16:creationId xmlns:a16="http://schemas.microsoft.com/office/drawing/2014/main" id="{B2EE9DED-7AA5-49BC-ABEA-DAB18DEE1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9637" y="972956"/>
              <a:ext cx="3333750" cy="14192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C1F01618-539C-4A6F-A7D1-925D9F2C71F6}"/>
              </a:ext>
            </a:extLst>
          </p:cNvPr>
          <p:cNvSpPr txBox="1"/>
          <p:nvPr/>
        </p:nvSpPr>
        <p:spPr>
          <a:xfrm>
            <a:off x="1051541" y="146703"/>
            <a:ext cx="7622023" cy="830997"/>
          </a:xfrm>
          <a:prstGeom prst="rect">
            <a:avLst/>
          </a:prstGeom>
          <a:noFill/>
        </p:spPr>
        <p:txBody>
          <a:bodyPr wrap="none" rtlCol="0">
            <a:spAutoFit/>
          </a:bodyPr>
          <a:lstStyle/>
          <a:p>
            <a:r>
              <a:rPr lang="en-US" sz="4800" dirty="0">
                <a:solidFill>
                  <a:prstClr val="black"/>
                </a:solidFill>
                <a:ea typeface="+mj-ea"/>
                <a:cs typeface="+mj-cs"/>
              </a:rPr>
              <a:t>OCAML backend: </a:t>
            </a:r>
            <a:r>
              <a:rPr lang="en-US" sz="4800" b="1" dirty="0">
                <a:solidFill>
                  <a:srgbClr val="FF0000"/>
                </a:solidFill>
                <a:ea typeface="+mj-ea"/>
                <a:cs typeface="+mj-cs"/>
              </a:rPr>
              <a:t>K -&gt; OCAML</a:t>
            </a:r>
            <a:endParaRPr lang="en-US" dirty="0"/>
          </a:p>
        </p:txBody>
      </p:sp>
    </p:spTree>
    <p:extLst>
      <p:ext uri="{BB962C8B-B14F-4D97-AF65-F5344CB8AC3E}">
        <p14:creationId xmlns:p14="http://schemas.microsoft.com/office/powerpoint/2010/main" val="231064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58000" y="2235664"/>
            <a:ext cx="2209800" cy="33269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3484687267"/>
              </p:ext>
            </p:extLst>
          </p:nvPr>
        </p:nvGraphicFramePr>
        <p:xfrm>
          <a:off x="115054" y="2214221"/>
          <a:ext cx="8952749" cy="3348379"/>
        </p:xfrm>
        <a:graphic>
          <a:graphicData uri="http://schemas.openxmlformats.org/drawingml/2006/table">
            <a:tbl>
              <a:tblPr firstRow="1" bandRow="1"/>
              <a:tblGrid>
                <a:gridCol w="2018546">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4572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4572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04800">
                  <a:extLst>
                    <a:ext uri="{9D8B030D-6E8A-4147-A177-3AD203B41FA5}">
                      <a16:colId xmlns:a16="http://schemas.microsoft.com/office/drawing/2014/main" val="26919315"/>
                    </a:ext>
                  </a:extLst>
                </a:gridCol>
                <a:gridCol w="381000">
                  <a:extLst>
                    <a:ext uri="{9D8B030D-6E8A-4147-A177-3AD203B41FA5}">
                      <a16:colId xmlns:a16="http://schemas.microsoft.com/office/drawing/2014/main" val="17483572"/>
                    </a:ext>
                  </a:extLst>
                </a:gridCol>
                <a:gridCol w="457200">
                  <a:extLst>
                    <a:ext uri="{9D8B030D-6E8A-4147-A177-3AD203B41FA5}">
                      <a16:colId xmlns:a16="http://schemas.microsoft.com/office/drawing/2014/main" val="1302869494"/>
                    </a:ext>
                  </a:extLst>
                </a:gridCol>
                <a:gridCol w="304800">
                  <a:extLst>
                    <a:ext uri="{9D8B030D-6E8A-4147-A177-3AD203B41FA5}">
                      <a16:colId xmlns:a16="http://schemas.microsoft.com/office/drawing/2014/main" val="2795147284"/>
                    </a:ext>
                  </a:extLst>
                </a:gridCol>
                <a:gridCol w="374408">
                  <a:extLst>
                    <a:ext uri="{9D8B030D-6E8A-4147-A177-3AD203B41FA5}">
                      <a16:colId xmlns:a16="http://schemas.microsoft.com/office/drawing/2014/main" val="562117211"/>
                    </a:ext>
                  </a:extLst>
                </a:gridCol>
                <a:gridCol w="387595">
                  <a:extLst>
                    <a:ext uri="{9D8B030D-6E8A-4147-A177-3AD203B41FA5}">
                      <a16:colId xmlns:a16="http://schemas.microsoft.com/office/drawing/2014/main" val="4291957807"/>
                    </a:ext>
                  </a:extLst>
                </a:gridCol>
              </a:tblGrid>
              <a:tr h="457478">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Toyota Benchmark</a:t>
                      </a:r>
                      <a:endParaRPr lang="en-US" sz="1400" b="1" baseline="0" dirty="0"/>
                    </a:p>
                    <a:p>
                      <a:pPr algn="l"/>
                      <a:r>
                        <a:rPr lang="en-US" sz="1400" b="1" baseline="0" dirty="0"/>
                        <a:t>ISSRE ’15    (1276 tests)</a:t>
                      </a:r>
                      <a:endParaRPr lang="en-US" sz="1400" b="1"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RV-Match</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GrammaTech</a:t>
                      </a:r>
                      <a:endParaRPr lang="en-US" sz="1400" b="1" dirty="0"/>
                    </a:p>
                    <a:p>
                      <a:pPr algn="ctr"/>
                      <a:r>
                        <a:rPr lang="en-US" sz="1400" b="1" dirty="0" err="1"/>
                        <a:t>CodeSonar</a:t>
                      </a:r>
                      <a:endParaRPr lang="en-US" sz="1400" b="1" dirty="0"/>
                    </a:p>
                  </a:txBody>
                  <a:tcPr marL="45720" marR="4572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MathWorks</a:t>
                      </a:r>
                      <a:endParaRPr lang="en-US" sz="1400" b="1" baseline="0" dirty="0"/>
                    </a:p>
                    <a:p>
                      <a:pPr algn="ctr"/>
                      <a:r>
                        <a:rPr lang="en-US" sz="1400" b="1" baseline="0" dirty="0"/>
                        <a:t>Code Prover</a:t>
                      </a:r>
                      <a:endParaRPr lang="en-US" sz="1400" b="1" dirty="0"/>
                    </a:p>
                  </a:txBody>
                  <a:tcPr marL="45720" marR="4572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MathWorks</a:t>
                      </a:r>
                      <a:endParaRPr lang="en-US" sz="1400" b="1" dirty="0"/>
                    </a:p>
                    <a:p>
                      <a:pPr algn="ctr"/>
                      <a:r>
                        <a:rPr lang="en-US" sz="1400" b="1" dirty="0"/>
                        <a:t>Bug Finder</a:t>
                      </a:r>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GCC</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Clang</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5908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endParaRPr lang="en-US" sz="1400"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4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Static memory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15</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Dynamic</a:t>
                      </a:r>
                      <a:r>
                        <a:rPr lang="en-US" sz="1400" b="1" baseline="0" dirty="0"/>
                        <a:t> memory</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92</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3"/>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Stack-related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4"/>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Numerical</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a:t>69</a:t>
                      </a:r>
                      <a:endParaRPr lang="en-US" sz="1400" dirty="0"/>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24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Resource management</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18</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384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Pointer-related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Concurrency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8"/>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Inappropriate</a:t>
                      </a:r>
                      <a:r>
                        <a:rPr lang="en-US" sz="1400" b="1" baseline="0" dirty="0"/>
                        <a:t> code</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28</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extLst>
                  <a:ext uri="{0D108BD9-81ED-4DB2-BD59-A6C34878D82A}">
                    <a16:rowId xmlns:a16="http://schemas.microsoft.com/office/drawing/2014/main" val="10009"/>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Miscellaneous</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11</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(Unweighted)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no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317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solidFill>
                            <a:schemeClr val="tx1"/>
                          </a:solidFill>
                        </a:rPr>
                        <a:t>20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24</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8100" cap="flat" cmpd="sng" algn="ctr">
                      <a:no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a:t>91</a:t>
                      </a:r>
                      <a:endParaRPr lang="en-US" sz="1400" dirty="0"/>
                    </a:p>
                  </a:txBody>
                  <a:tcPr marL="45720" marR="45720" marT="0" marB="0">
                    <a:lnL w="381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68</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78</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solidFill>
                            <a:schemeClr val="tx1"/>
                          </a:solidFill>
                        </a:rPr>
                        <a:t>22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26</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5824" y="5800056"/>
                <a:ext cx="9058175" cy="981744"/>
              </a:xfrm>
              <a:prstGeom prst="rect">
                <a:avLst/>
              </a:prstGeom>
              <a:noFill/>
            </p:spPr>
            <p:txBody>
              <a:bodyPr wrap="square" rtlCol="0">
                <a:spAutoFit/>
              </a:bodyPr>
              <a:lstStyle/>
              <a:p>
                <a:r>
                  <a:rPr lang="en-US" dirty="0"/>
                  <a:t>DR: Percent of programs with defects where defects are reported</a:t>
                </a:r>
              </a:p>
              <a:p>
                <a:r>
                  <a:rPr lang="en-US" dirty="0"/>
                  <a:t>FPR: Percent of programs without defects, with defects incorrectly reported; </a:t>
                </a:r>
                <a:r>
                  <a:rPr lang="en-US" u="sng" dirty="0">
                    <a:latin typeface="Cambria Math" panose="02040503050406030204" pitchFamily="18" charset="0"/>
                    <a:ea typeface="Cambria Math" panose="02040503050406030204" pitchFamily="18" charset="0"/>
                  </a:rPr>
                  <a:t>FPR</a:t>
                </a:r>
                <a:r>
                  <a:rPr lang="en-US" dirty="0">
                    <a:latin typeface="Cambria Math" panose="02040503050406030204" pitchFamily="18" charset="0"/>
                    <a:ea typeface="Cambria Math" panose="02040503050406030204" pitchFamily="18" charset="0"/>
                  </a:rPr>
                  <a:t> = 100 - FPR</a:t>
                </a:r>
              </a:p>
              <a:p>
                <a:r>
                  <a:rPr lang="en-US" dirty="0"/>
                  <a:t>PM: Productivity metric: </a:t>
                </a:r>
                <a14:m>
                  <m:oMath xmlns:m="http://schemas.openxmlformats.org/officeDocument/2006/math">
                    <m:rad>
                      <m:radPr>
                        <m:degHide m:val="on"/>
                        <m:ctrlPr>
                          <a:rPr lang="en-US" b="0" i="1" smtClean="0">
                            <a:latin typeface="Cambria Math" panose="02040503050406030204" pitchFamily="18" charset="0"/>
                            <a:ea typeface="Cambria Math" panose="02040503050406030204" pitchFamily="18" charset="0"/>
                          </a:rPr>
                        </m:ctrlPr>
                      </m:radPr>
                      <m:deg/>
                      <m:e>
                        <m:r>
                          <m:rPr>
                            <m:sty m:val="p"/>
                          </m:rPr>
                          <a:rPr lang="en-US" b="0" i="0" smtClean="0">
                            <a:latin typeface="Cambria Math" panose="02040503050406030204" pitchFamily="18" charset="0"/>
                            <a:ea typeface="Cambria Math" panose="02040503050406030204" pitchFamily="18" charset="0"/>
                          </a:rPr>
                          <m:t>DR</m:t>
                        </m:r>
                        <m:r>
                          <a:rPr lang="en-US" b="0" i="0" smtClean="0">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FPR</m:t>
                        </m:r>
                        <m:r>
                          <a:rPr lang="en-US" b="0" i="0" smtClean="0">
                            <a:latin typeface="Cambria Math" panose="02040503050406030204" pitchFamily="18" charset="0"/>
                            <a:ea typeface="Cambria Math" panose="02040503050406030204" pitchFamily="18" charset="0"/>
                          </a:rPr>
                          <m:t>)</m:t>
                        </m:r>
                      </m:e>
                    </m:rad>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5824" y="5800056"/>
                <a:ext cx="9058175" cy="981744"/>
              </a:xfrm>
              <a:prstGeom prst="rect">
                <a:avLst/>
              </a:prstGeom>
              <a:blipFill rotWithShape="0">
                <a:blip r:embed="rId2"/>
                <a:stretch>
                  <a:fillRect l="-538" t="-3086" r="-404" b="-7407"/>
                </a:stretch>
              </a:blipFill>
            </p:spPr>
            <p:txBody>
              <a:bodyPr/>
              <a:lstStyle/>
              <a:p>
                <a:r>
                  <a:rPr lang="en-US">
                    <a:noFill/>
                  </a:rPr>
                  <a:t> </a:t>
                </a:r>
              </a:p>
            </p:txBody>
          </p:sp>
        </mc:Fallback>
      </mc:AlternateContent>
      <p:grpSp>
        <p:nvGrpSpPr>
          <p:cNvPr id="3" name="Group 2"/>
          <p:cNvGrpSpPr/>
          <p:nvPr/>
        </p:nvGrpSpPr>
        <p:grpSpPr>
          <a:xfrm>
            <a:off x="2894707" y="5300186"/>
            <a:ext cx="1524893" cy="262414"/>
            <a:chOff x="2894707" y="5572225"/>
            <a:chExt cx="1524893" cy="262414"/>
          </a:xfrm>
        </p:grpSpPr>
        <p:sp>
          <p:nvSpPr>
            <p:cNvPr id="10" name="Rectangle 9"/>
            <p:cNvSpPr/>
            <p:nvPr/>
          </p:nvSpPr>
          <p:spPr>
            <a:xfrm>
              <a:off x="4038600" y="5572225"/>
              <a:ext cx="381000"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894707" y="5582385"/>
              <a:ext cx="381000"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a:spLocks noGrp="1"/>
          </p:cNvSpPr>
          <p:nvPr>
            <p:ph type="title"/>
          </p:nvPr>
        </p:nvSpPr>
        <p:spPr>
          <a:xfrm>
            <a:off x="228600" y="131835"/>
            <a:ext cx="8686799" cy="1252728"/>
          </a:xfrm>
        </p:spPr>
        <p:txBody>
          <a:bodyPr>
            <a:normAutofit fontScale="90000"/>
          </a:bodyPr>
          <a:lstStyle/>
          <a:p>
            <a:r>
              <a:rPr lang="en-US" dirty="0"/>
              <a:t>RV-Match on Toyota ITC Benchmark</a:t>
            </a:r>
            <a:br>
              <a:rPr lang="en-US" dirty="0"/>
            </a:br>
            <a:r>
              <a:rPr lang="en-US" dirty="0"/>
              <a:t>- </a:t>
            </a:r>
            <a:r>
              <a:rPr lang="en-US" sz="4000" dirty="0"/>
              <a:t>Comparison with Static Analysis Tools -</a:t>
            </a:r>
            <a:endParaRPr lang="en-US" dirty="0"/>
          </a:p>
        </p:txBody>
      </p:sp>
      <p:sp>
        <p:nvSpPr>
          <p:cNvPr id="4" name="Rectangle 3"/>
          <p:cNvSpPr/>
          <p:nvPr/>
        </p:nvSpPr>
        <p:spPr>
          <a:xfrm>
            <a:off x="7086600" y="1472625"/>
            <a:ext cx="1639423" cy="584775"/>
          </a:xfrm>
          <a:prstGeom prst="rect">
            <a:avLst/>
          </a:prstGeom>
        </p:spPr>
        <p:txBody>
          <a:bodyPr wrap="none">
            <a:spAutoFit/>
          </a:bodyPr>
          <a:lstStyle/>
          <a:p>
            <a:r>
              <a:rPr lang="en-US" sz="3200" dirty="0">
                <a:solidFill>
                  <a:schemeClr val="bg1">
                    <a:lumMod val="65000"/>
                  </a:schemeClr>
                </a:solidFill>
              </a:rPr>
              <a:t>[CAV’16]</a:t>
            </a:r>
            <a:endParaRPr lang="en-US" sz="3200" dirty="0"/>
          </a:p>
        </p:txBody>
      </p:sp>
    </p:spTree>
    <p:extLst>
      <p:ext uri="{BB962C8B-B14F-4D97-AF65-F5344CB8AC3E}">
        <p14:creationId xmlns:p14="http://schemas.microsoft.com/office/powerpoint/2010/main" val="287730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2385968394"/>
              </p:ext>
            </p:extLst>
          </p:nvPr>
        </p:nvGraphicFramePr>
        <p:xfrm>
          <a:off x="115054" y="2214221"/>
          <a:ext cx="8952744" cy="3348379"/>
        </p:xfrm>
        <a:graphic>
          <a:graphicData uri="http://schemas.openxmlformats.org/drawingml/2006/table">
            <a:tbl>
              <a:tblPr firstRow="1" bandRow="1"/>
              <a:tblGrid>
                <a:gridCol w="2094746">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457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gridCol w="4572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621907">
                  <a:extLst>
                    <a:ext uri="{9D8B030D-6E8A-4147-A177-3AD203B41FA5}">
                      <a16:colId xmlns:a16="http://schemas.microsoft.com/office/drawing/2014/main" val="20009"/>
                    </a:ext>
                  </a:extLst>
                </a:gridCol>
                <a:gridCol w="312787">
                  <a:extLst>
                    <a:ext uri="{9D8B030D-6E8A-4147-A177-3AD203B41FA5}">
                      <a16:colId xmlns:a16="http://schemas.microsoft.com/office/drawing/2014/main" val="20010"/>
                    </a:ext>
                  </a:extLst>
                </a:gridCol>
                <a:gridCol w="469180">
                  <a:extLst>
                    <a:ext uri="{9D8B030D-6E8A-4147-A177-3AD203B41FA5}">
                      <a16:colId xmlns:a16="http://schemas.microsoft.com/office/drawing/2014/main" val="20011"/>
                    </a:ext>
                  </a:extLst>
                </a:gridCol>
                <a:gridCol w="577326">
                  <a:extLst>
                    <a:ext uri="{9D8B030D-6E8A-4147-A177-3AD203B41FA5}">
                      <a16:colId xmlns:a16="http://schemas.microsoft.com/office/drawing/2014/main" val="20012"/>
                    </a:ext>
                  </a:extLst>
                </a:gridCol>
                <a:gridCol w="304800">
                  <a:extLst>
                    <a:ext uri="{9D8B030D-6E8A-4147-A177-3AD203B41FA5}">
                      <a16:colId xmlns:a16="http://schemas.microsoft.com/office/drawing/2014/main" val="26919315"/>
                    </a:ext>
                  </a:extLst>
                </a:gridCol>
                <a:gridCol w="457200">
                  <a:extLst>
                    <a:ext uri="{9D8B030D-6E8A-4147-A177-3AD203B41FA5}">
                      <a16:colId xmlns:a16="http://schemas.microsoft.com/office/drawing/2014/main" val="17483572"/>
                    </a:ext>
                  </a:extLst>
                </a:gridCol>
                <a:gridCol w="380998">
                  <a:extLst>
                    <a:ext uri="{9D8B030D-6E8A-4147-A177-3AD203B41FA5}">
                      <a16:colId xmlns:a16="http://schemas.microsoft.com/office/drawing/2014/main" val="1302869494"/>
                    </a:ext>
                  </a:extLst>
                </a:gridCol>
              </a:tblGrid>
              <a:tr h="457478">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Toyota Benchmark</a:t>
                      </a:r>
                      <a:endParaRPr lang="en-US" sz="1400" b="1" baseline="0" dirty="0"/>
                    </a:p>
                    <a:p>
                      <a:pPr algn="l"/>
                      <a:r>
                        <a:rPr lang="en-US" sz="1400" b="1" baseline="0" dirty="0"/>
                        <a:t>ISSRE ’15    (1276 tests)</a:t>
                      </a:r>
                      <a:endParaRPr lang="en-US" sz="1400" b="1"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a:t>RV-Match</a:t>
                      </a:r>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baseline="0" dirty="0" err="1"/>
                        <a:t>Valgrind</a:t>
                      </a:r>
                      <a:r>
                        <a:rPr lang="en-US" sz="1400" b="1" baseline="0" dirty="0"/>
                        <a:t> +</a:t>
                      </a:r>
                    </a:p>
                    <a:p>
                      <a:pPr algn="ctr"/>
                      <a:r>
                        <a:rPr lang="en-US" sz="1400" b="1" baseline="0" dirty="0" err="1"/>
                        <a:t>Helgrind</a:t>
                      </a:r>
                      <a:r>
                        <a:rPr lang="en-US" sz="1400" b="1" baseline="0" dirty="0"/>
                        <a:t> </a:t>
                      </a:r>
                      <a:r>
                        <a:rPr lang="en-US" sz="1400" b="1" dirty="0"/>
                        <a:t>(GCC)</a:t>
                      </a:r>
                    </a:p>
                  </a:txBody>
                  <a:tcPr marL="45720" marR="45720">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UBSan</a:t>
                      </a:r>
                      <a:r>
                        <a:rPr lang="en-US" sz="1400" b="1" dirty="0"/>
                        <a:t> + </a:t>
                      </a:r>
                      <a:r>
                        <a:rPr lang="en-US" sz="1400" b="1" dirty="0" err="1"/>
                        <a:t>TSan</a:t>
                      </a:r>
                      <a:r>
                        <a:rPr lang="en-US" sz="1400" b="1" dirty="0"/>
                        <a:t> +</a:t>
                      </a:r>
                    </a:p>
                    <a:p>
                      <a:pPr algn="ctr"/>
                      <a:r>
                        <a:rPr lang="en-US" sz="1400" b="1" dirty="0" err="1"/>
                        <a:t>MSan</a:t>
                      </a:r>
                      <a:r>
                        <a:rPr lang="en-US" sz="1400" b="1" dirty="0"/>
                        <a:t> </a:t>
                      </a:r>
                      <a:r>
                        <a:rPr lang="en-US" sz="1400" b="1" baseline="0" dirty="0"/>
                        <a:t>+ </a:t>
                      </a:r>
                      <a:r>
                        <a:rPr lang="en-US" sz="1400" b="1" dirty="0" err="1"/>
                        <a:t>ASan</a:t>
                      </a:r>
                      <a:r>
                        <a:rPr lang="en-US" sz="1400" b="1" dirty="0"/>
                        <a:t> (Clang)</a:t>
                      </a:r>
                    </a:p>
                  </a:txBody>
                  <a:tcPr marL="45720" marR="4572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Frama</a:t>
                      </a:r>
                      <a:r>
                        <a:rPr lang="en-US" sz="1400" b="1" dirty="0"/>
                        <a:t>-C (Value Analysis Plugin) </a:t>
                      </a:r>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ctr"/>
                      <a:r>
                        <a:rPr lang="en-US" sz="1400" b="1" dirty="0" err="1"/>
                        <a:t>Compcert</a:t>
                      </a:r>
                      <a:r>
                        <a:rPr lang="en-US" sz="1400" b="1" dirty="0"/>
                        <a:t> Interpreter</a:t>
                      </a:r>
                      <a:r>
                        <a:rPr lang="en-US" sz="1400" b="1" baseline="0" dirty="0"/>
                        <a:t> </a:t>
                      </a:r>
                      <a:endParaRPr lang="en-US" sz="1400" b="1" dirty="0"/>
                    </a:p>
                  </a:txBody>
                  <a:tcPr marL="45720" marR="45720">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25908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endParaRPr lang="en-US" sz="1400" dirty="0"/>
                    </a:p>
                  </a:txBody>
                  <a:tcPr marL="45720" marR="4572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DR</a:t>
                      </a:r>
                    </a:p>
                  </a:txBody>
                  <a:tcPr marL="45720" marR="4572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u="sng" dirty="0"/>
                        <a:t>FPR</a:t>
                      </a:r>
                    </a:p>
                  </a:txBody>
                  <a:tcPr marL="45720" marR="4572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200" b="1" dirty="0"/>
                        <a:t>PM</a:t>
                      </a:r>
                    </a:p>
                  </a:txBody>
                  <a:tcPr marL="45720" marR="4572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41">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Static memory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Dynamic</a:t>
                      </a:r>
                      <a:r>
                        <a:rPr lang="en-US" sz="1400" b="1" baseline="0" dirty="0"/>
                        <a:t> memory</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94</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16</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39</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Stack-related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84</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45</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35</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Numerical</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24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Resource management</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46</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54</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384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Pointer-related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77</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58</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75</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81</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Concurrency</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26</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58</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Inappropriate</a:t>
                      </a:r>
                      <a:r>
                        <a:rPr lang="en-US" sz="1400" b="1" baseline="0" dirty="0"/>
                        <a:t> code</a:t>
                      </a:r>
                      <a:endParaRPr lang="en-US" sz="1400" b="1" dirty="0"/>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0</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solidFill>
                      <a:srgbClr val="E66C7D">
                        <a:lumMod val="40000"/>
                        <a:lumOff val="6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45</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17</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38</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rgbClr val="D4D4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28600">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Miscellaneous</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29</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53</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37</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ap="flat" cmpd="sng" algn="ctr">
                      <a:solidFill>
                        <a:srgbClr val="D4D4D6"/>
                      </a:solidFill>
                      <a:prstDash val="solid"/>
                      <a:round/>
                      <a:headEnd type="none" w="med" len="med"/>
                      <a:tailEnd type="none" w="med" len="med"/>
                    </a:lnL>
                    <a:lnR w="12700" cmpd="sng">
                      <a:solidFill>
                        <a:sysClr val="windowText" lastClr="000000"/>
                      </a:solidFill>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83</a:t>
                      </a:r>
                    </a:p>
                  </a:txBody>
                  <a:tcPr marL="45720" marR="45720" marT="0" marB="0">
                    <a:lnL w="12700" cmpd="sng">
                      <a:solidFill>
                        <a:sysClr val="windowText" lastClr="000000"/>
                      </a:solidFill>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49</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12700" cap="flat" cmpd="sng" algn="ctr">
                      <a:solidFill>
                        <a:sysClr val="windowText" lastClr="000000"/>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71</a:t>
                      </a:r>
                    </a:p>
                  </a:txBody>
                  <a:tcPr marL="45720" marR="45720" marT="0" marB="0">
                    <a:lnL w="12700" cap="flat" cmpd="sng" algn="ctr">
                      <a:solidFill>
                        <a:srgbClr val="D4D4D6"/>
                      </a:solidFill>
                      <a:prstDash val="solid"/>
                      <a:round/>
                      <a:headEnd type="none" w="med" len="med"/>
                      <a:tailEnd type="none" w="med" len="med"/>
                    </a:lnL>
                    <a:lnR w="12700" cap="flat" cmpd="sng" algn="ctr">
                      <a:solidFill>
                        <a:srgbClr val="D4D4D6"/>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12700" cap="flat" cmpd="sng" algn="ctr">
                      <a:solidFill>
                        <a:srgbClr val="D4D4D6"/>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rgbClr val="D4D4D6"/>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(Unweighted)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79</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175" cap="flat" cmpd="sng" algn="ctr">
                      <a:no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89</a:t>
                      </a:r>
                    </a:p>
                  </a:txBody>
                  <a:tcPr marL="45720" marR="45720" marT="0" marB="0">
                    <a:lnL w="3175"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44</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93</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69</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61</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59</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mpd="sng">
                      <a:solidFill>
                        <a:sysClr val="windowText" lastClr="000000"/>
                      </a:solidFill>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74</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62</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3175"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26389">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b="1" dirty="0"/>
                        <a:t>AVERAGE (Weighted)</a:t>
                      </a:r>
                    </a:p>
                  </a:txBody>
                  <a:tcPr marL="45720" marR="45720" marT="0" marB="0">
                    <a:lnL w="12700" cmpd="sng">
                      <a:solidFill>
                        <a:sysClr val="windowText" lastClr="000000"/>
                      </a:solidFill>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82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100</a:t>
                      </a:r>
                    </a:p>
                  </a:txBody>
                  <a:tcPr marL="45720" marR="45720" marT="0" marB="0">
                    <a:lnL w="3175" cap="flat" cmpd="sng" algn="ctr">
                      <a:solidFill>
                        <a:sysClr val="windowText" lastClr="000000"/>
                      </a:solidFill>
                      <a:prstDash val="solid"/>
                      <a:round/>
                      <a:headEnd type="none" w="med" len="med"/>
                      <a:tailEnd type="none" w="med" len="med"/>
                    </a:lnL>
                    <a:lnR w="38100" cap="flat" cmpd="sng" algn="ctr">
                      <a:no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91</a:t>
                      </a:r>
                    </a:p>
                  </a:txBody>
                  <a:tcPr marL="45720" marR="45720" marT="0" marB="0">
                    <a:lnL w="381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6BB76D">
                        <a:lumMod val="60000"/>
                        <a:lumOff val="40000"/>
                      </a:srgbClr>
                    </a:solid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42</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97</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65</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47</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95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67</a:t>
                      </a:r>
                    </a:p>
                  </a:txBody>
                  <a:tcPr marL="45720" marR="45720" marT="0" marB="0">
                    <a:lnL w="3175" cap="flat" cmpd="sng" algn="ctr">
                      <a:solidFill>
                        <a:sysClr val="windowText" lastClr="000000"/>
                      </a:solidFill>
                      <a:prstDash val="solid"/>
                      <a:round/>
                      <a:headEnd type="none" w="med" len="med"/>
                      <a:tailEnd type="none" w="med" len="med"/>
                    </a:lnL>
                    <a:lnR w="12700" cmpd="sng">
                      <a:solidFill>
                        <a:sysClr val="windowText" lastClr="000000"/>
                      </a:solidFill>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66</a:t>
                      </a:r>
                    </a:p>
                  </a:txBody>
                  <a:tcPr marL="45720" marR="45720" marT="0" marB="0">
                    <a:lnL w="12700" cmpd="sng">
                      <a:solidFill>
                        <a:sysClr val="windowText" lastClr="000000"/>
                      </a:solidFill>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55</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60</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51</a:t>
                      </a:r>
                    </a:p>
                  </a:txBody>
                  <a:tcPr marL="45720" marR="45720" marT="0" marB="0">
                    <a:lnL w="12700"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76</a:t>
                      </a:r>
                    </a:p>
                  </a:txBody>
                  <a:tcPr marL="45720" marR="45720" marT="0" marB="0">
                    <a:lnL w="3175" cap="flat" cmpd="sng" algn="ctr">
                      <a:solidFill>
                        <a:sysClr val="windowText" lastClr="000000"/>
                      </a:solidFill>
                      <a:prstDash val="solid"/>
                      <a:round/>
                      <a:headEnd type="none" w="med" len="med"/>
                      <a:tailEnd type="none" w="med" len="med"/>
                    </a:lnL>
                    <a:lnR w="3175"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orbel"/>
                        </a:defRPr>
                      </a:lvl1pPr>
                      <a:lvl2pPr marL="457200" algn="l" defTabSz="914400" rtl="0" eaLnBrk="1" latinLnBrk="0" hangingPunct="1">
                        <a:defRPr sz="1800" kern="1200">
                          <a:solidFill>
                            <a:schemeClr val="tx1"/>
                          </a:solidFill>
                          <a:latin typeface="Corbel"/>
                        </a:defRPr>
                      </a:lvl2pPr>
                      <a:lvl3pPr marL="914400" algn="l" defTabSz="914400" rtl="0" eaLnBrk="1" latinLnBrk="0" hangingPunct="1">
                        <a:defRPr sz="1800" kern="1200">
                          <a:solidFill>
                            <a:schemeClr val="tx1"/>
                          </a:solidFill>
                          <a:latin typeface="Corbel"/>
                        </a:defRPr>
                      </a:lvl3pPr>
                      <a:lvl4pPr marL="1371600" algn="l" defTabSz="914400" rtl="0" eaLnBrk="1" latinLnBrk="0" hangingPunct="1">
                        <a:defRPr sz="1800" kern="1200">
                          <a:solidFill>
                            <a:schemeClr val="tx1"/>
                          </a:solidFill>
                          <a:latin typeface="Corbel"/>
                        </a:defRPr>
                      </a:lvl4pPr>
                      <a:lvl5pPr marL="1828800" algn="l" defTabSz="914400" rtl="0" eaLnBrk="1" latinLnBrk="0" hangingPunct="1">
                        <a:defRPr sz="1800" kern="1200">
                          <a:solidFill>
                            <a:schemeClr val="tx1"/>
                          </a:solidFill>
                          <a:latin typeface="Corbel"/>
                        </a:defRPr>
                      </a:lvl5pPr>
                      <a:lvl6pPr marL="2286000" algn="l" defTabSz="914400" rtl="0" eaLnBrk="1" latinLnBrk="0" hangingPunct="1">
                        <a:defRPr sz="1800" kern="1200">
                          <a:solidFill>
                            <a:schemeClr val="tx1"/>
                          </a:solidFill>
                          <a:latin typeface="Corbel"/>
                        </a:defRPr>
                      </a:lvl6pPr>
                      <a:lvl7pPr marL="2743200" algn="l" defTabSz="914400" rtl="0" eaLnBrk="1" latinLnBrk="0" hangingPunct="1">
                        <a:defRPr sz="1800" kern="1200">
                          <a:solidFill>
                            <a:schemeClr val="tx1"/>
                          </a:solidFill>
                          <a:latin typeface="Corbel"/>
                        </a:defRPr>
                      </a:lvl7pPr>
                      <a:lvl8pPr marL="3200400" algn="l" defTabSz="914400" rtl="0" eaLnBrk="1" latinLnBrk="0" hangingPunct="1">
                        <a:defRPr sz="1800" kern="1200">
                          <a:solidFill>
                            <a:schemeClr val="tx1"/>
                          </a:solidFill>
                          <a:latin typeface="Corbel"/>
                        </a:defRPr>
                      </a:lvl8pPr>
                      <a:lvl9pPr marL="3657600" algn="l" defTabSz="914400" rtl="0" eaLnBrk="1" latinLnBrk="0" hangingPunct="1">
                        <a:defRPr sz="1800" kern="1200">
                          <a:solidFill>
                            <a:schemeClr val="tx1"/>
                          </a:solidFill>
                          <a:latin typeface="Corbel"/>
                        </a:defRPr>
                      </a:lvl9pPr>
                    </a:lstStyle>
                    <a:p>
                      <a:pPr algn="l"/>
                      <a:r>
                        <a:rPr lang="en-US" sz="1400" dirty="0"/>
                        <a:t>63</a:t>
                      </a:r>
                    </a:p>
                  </a:txBody>
                  <a:tcPr marL="45720" marR="45720" marT="0" marB="0">
                    <a:lnL w="31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3175"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85824" y="5800056"/>
                <a:ext cx="9058175" cy="981744"/>
              </a:xfrm>
              <a:prstGeom prst="rect">
                <a:avLst/>
              </a:prstGeom>
              <a:noFill/>
            </p:spPr>
            <p:txBody>
              <a:bodyPr wrap="square" rtlCol="0">
                <a:spAutoFit/>
              </a:bodyPr>
              <a:lstStyle/>
              <a:p>
                <a:r>
                  <a:rPr lang="en-US" dirty="0"/>
                  <a:t>DR: Percent of programs with defects where defects are reported</a:t>
                </a:r>
              </a:p>
              <a:p>
                <a:r>
                  <a:rPr lang="en-US" dirty="0"/>
                  <a:t>FPR: Percent of programs without defects, with defects incorrectly reported; </a:t>
                </a:r>
                <a:r>
                  <a:rPr lang="en-US" u="sng" dirty="0">
                    <a:latin typeface="Cambria Math" panose="02040503050406030204" pitchFamily="18" charset="0"/>
                    <a:ea typeface="Cambria Math" panose="02040503050406030204" pitchFamily="18" charset="0"/>
                  </a:rPr>
                  <a:t>FPR</a:t>
                </a:r>
                <a:r>
                  <a:rPr lang="en-US" dirty="0">
                    <a:latin typeface="Cambria Math" panose="02040503050406030204" pitchFamily="18" charset="0"/>
                    <a:ea typeface="Cambria Math" panose="02040503050406030204" pitchFamily="18" charset="0"/>
                  </a:rPr>
                  <a:t> = 100 - FPR</a:t>
                </a:r>
              </a:p>
              <a:p>
                <a:r>
                  <a:rPr lang="en-US" dirty="0"/>
                  <a:t>PM: Productivity metric: </a:t>
                </a:r>
                <a14:m>
                  <m:oMath xmlns:m="http://schemas.openxmlformats.org/officeDocument/2006/math">
                    <m:rad>
                      <m:radPr>
                        <m:degHide m:val="on"/>
                        <m:ctrlPr>
                          <a:rPr lang="en-US" b="0" i="1" smtClean="0">
                            <a:latin typeface="Cambria Math" panose="02040503050406030204" pitchFamily="18" charset="0"/>
                            <a:ea typeface="Cambria Math" panose="02040503050406030204" pitchFamily="18" charset="0"/>
                          </a:rPr>
                        </m:ctrlPr>
                      </m:radPr>
                      <m:deg/>
                      <m:e>
                        <m:r>
                          <m:rPr>
                            <m:sty m:val="p"/>
                          </m:rPr>
                          <a:rPr lang="en-US" b="0" i="0" smtClean="0">
                            <a:latin typeface="Cambria Math" panose="02040503050406030204" pitchFamily="18" charset="0"/>
                            <a:ea typeface="Cambria Math" panose="02040503050406030204" pitchFamily="18" charset="0"/>
                          </a:rPr>
                          <m:t>DR</m:t>
                        </m:r>
                        <m:r>
                          <a:rPr lang="en-US" b="0" i="0" smtClean="0">
                            <a:latin typeface="Cambria Math" panose="02040503050406030204" pitchFamily="18" charset="0"/>
                            <a:ea typeface="Cambria Math" panose="02040503050406030204" pitchFamily="18" charset="0"/>
                          </a:rPr>
                          <m:t>×(100−</m:t>
                        </m:r>
                        <m:r>
                          <m:rPr>
                            <m:sty m:val="p"/>
                          </m:rPr>
                          <a:rPr lang="en-US" b="0" i="0" smtClean="0">
                            <a:latin typeface="Cambria Math" panose="02040503050406030204" pitchFamily="18" charset="0"/>
                            <a:ea typeface="Cambria Math" panose="02040503050406030204" pitchFamily="18" charset="0"/>
                          </a:rPr>
                          <m:t>FPR</m:t>
                        </m:r>
                        <m:r>
                          <a:rPr lang="en-US" b="0" i="0" smtClean="0">
                            <a:latin typeface="Cambria Math" panose="02040503050406030204" pitchFamily="18" charset="0"/>
                            <a:ea typeface="Cambria Math" panose="02040503050406030204" pitchFamily="18" charset="0"/>
                          </a:rPr>
                          <m:t>)</m:t>
                        </m:r>
                      </m:e>
                    </m:rad>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85824" y="5800056"/>
                <a:ext cx="9058175" cy="981744"/>
              </a:xfrm>
              <a:prstGeom prst="rect">
                <a:avLst/>
              </a:prstGeom>
              <a:blipFill rotWithShape="0">
                <a:blip r:embed="rId2"/>
                <a:stretch>
                  <a:fillRect l="-538" t="-3086" r="-404" b="-7407"/>
                </a:stretch>
              </a:blipFill>
            </p:spPr>
            <p:txBody>
              <a:bodyPr/>
              <a:lstStyle/>
              <a:p>
                <a:r>
                  <a:rPr lang="en-US">
                    <a:noFill/>
                  </a:rPr>
                  <a:t> </a:t>
                </a:r>
              </a:p>
            </p:txBody>
          </p:sp>
        </mc:Fallback>
      </mc:AlternateContent>
      <p:sp>
        <p:nvSpPr>
          <p:cNvPr id="9" name="Title 1"/>
          <p:cNvSpPr>
            <a:spLocks noGrp="1"/>
          </p:cNvSpPr>
          <p:nvPr>
            <p:ph type="title"/>
          </p:nvPr>
        </p:nvSpPr>
        <p:spPr>
          <a:xfrm>
            <a:off x="228600" y="131835"/>
            <a:ext cx="8686799" cy="1252728"/>
          </a:xfrm>
        </p:spPr>
        <p:txBody>
          <a:bodyPr>
            <a:normAutofit fontScale="90000"/>
          </a:bodyPr>
          <a:lstStyle/>
          <a:p>
            <a:r>
              <a:rPr lang="en-US" dirty="0"/>
              <a:t>RV-Match on Toyota ITC Benchmark</a:t>
            </a:r>
            <a:br>
              <a:rPr lang="en-US" dirty="0"/>
            </a:br>
            <a:r>
              <a:rPr lang="en-US" dirty="0"/>
              <a:t>- </a:t>
            </a:r>
            <a:r>
              <a:rPr lang="en-US" sz="4000" dirty="0"/>
              <a:t>Comparison with Other Analysis Tools -</a:t>
            </a:r>
            <a:endParaRPr lang="en-US" dirty="0"/>
          </a:p>
        </p:txBody>
      </p:sp>
      <p:grpSp>
        <p:nvGrpSpPr>
          <p:cNvPr id="3" name="Group 2"/>
          <p:cNvGrpSpPr/>
          <p:nvPr/>
        </p:nvGrpSpPr>
        <p:grpSpPr>
          <a:xfrm>
            <a:off x="3027554" y="5310346"/>
            <a:ext cx="3536797" cy="252254"/>
            <a:chOff x="2775759" y="5582385"/>
            <a:chExt cx="3536797" cy="252254"/>
          </a:xfrm>
        </p:grpSpPr>
        <p:sp>
          <p:nvSpPr>
            <p:cNvPr id="10" name="Rectangle 9"/>
            <p:cNvSpPr/>
            <p:nvPr/>
          </p:nvSpPr>
          <p:spPr>
            <a:xfrm>
              <a:off x="5693720" y="5582385"/>
              <a:ext cx="618836" cy="242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75759" y="5582385"/>
              <a:ext cx="455343" cy="2522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0125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5178"/>
            <a:ext cx="8610600" cy="1143000"/>
          </a:xfrm>
        </p:spPr>
        <p:txBody>
          <a:bodyPr>
            <a:normAutofit/>
          </a:bodyPr>
          <a:lstStyle/>
          <a:p>
            <a:r>
              <a:rPr lang="en-US" dirty="0"/>
              <a:t>From RV-Match to Blockchain</a:t>
            </a:r>
          </a:p>
        </p:txBody>
      </p:sp>
      <p:sp>
        <p:nvSpPr>
          <p:cNvPr id="3" name="Content Placeholder 2"/>
          <p:cNvSpPr>
            <a:spLocks noGrp="1"/>
          </p:cNvSpPr>
          <p:nvPr>
            <p:ph idx="1"/>
          </p:nvPr>
        </p:nvSpPr>
        <p:spPr/>
        <p:txBody>
          <a:bodyPr/>
          <a:lstStyle/>
          <a:p>
            <a:r>
              <a:rPr lang="en-US" dirty="0"/>
              <a:t>RV-Match currently commercialized within</a:t>
            </a:r>
          </a:p>
          <a:p>
            <a:endParaRPr lang="en-US" dirty="0"/>
          </a:p>
          <a:p>
            <a:endParaRPr lang="en-US" dirty="0"/>
          </a:p>
          <a:p>
            <a:endParaRPr lang="en-US" dirty="0"/>
          </a:p>
          <a:p>
            <a:r>
              <a:rPr lang="en-US" dirty="0"/>
              <a:t>The same technology, K, used for defining blockchain languages: EVM, IELE, Plutus,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1026" name="Picture 2" descr="NA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627860"/>
            <a:ext cx="1063625" cy="9059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404094" y="2657475"/>
            <a:ext cx="2228850" cy="1076325"/>
          </a:xfrm>
          <a:prstGeom prst="rect">
            <a:avLst/>
          </a:prstGeom>
        </p:spPr>
      </p:pic>
      <p:pic>
        <p:nvPicPr>
          <p:cNvPr id="8" name="Picture 7"/>
          <p:cNvPicPr>
            <a:picLocks noChangeAspect="1"/>
          </p:cNvPicPr>
          <p:nvPr/>
        </p:nvPicPr>
        <p:blipFill>
          <a:blip r:embed="rId4"/>
          <a:stretch>
            <a:fillRect/>
          </a:stretch>
        </p:blipFill>
        <p:spPr>
          <a:xfrm>
            <a:off x="6553200" y="2524559"/>
            <a:ext cx="2314575" cy="1162050"/>
          </a:xfrm>
          <a:prstGeom prst="rect">
            <a:avLst/>
          </a:prstGeom>
        </p:spPr>
      </p:pic>
      <p:pic>
        <p:nvPicPr>
          <p:cNvPr id="9" name="Picture 8"/>
          <p:cNvPicPr>
            <a:picLocks noChangeAspect="1"/>
          </p:cNvPicPr>
          <p:nvPr/>
        </p:nvPicPr>
        <p:blipFill>
          <a:blip r:embed="rId5"/>
          <a:stretch>
            <a:fillRect/>
          </a:stretch>
        </p:blipFill>
        <p:spPr>
          <a:xfrm>
            <a:off x="1476375" y="2657475"/>
            <a:ext cx="3095625" cy="876300"/>
          </a:xfrm>
          <a:prstGeom prst="rect">
            <a:avLst/>
          </a:prstGeom>
        </p:spPr>
      </p:pic>
      <p:pic>
        <p:nvPicPr>
          <p:cNvPr id="10" name="Picture 9"/>
          <p:cNvPicPr>
            <a:picLocks noChangeAspect="1"/>
          </p:cNvPicPr>
          <p:nvPr/>
        </p:nvPicPr>
        <p:blipFill>
          <a:blip r:embed="rId6"/>
          <a:stretch>
            <a:fillRect/>
          </a:stretch>
        </p:blipFill>
        <p:spPr>
          <a:xfrm>
            <a:off x="286858" y="5257800"/>
            <a:ext cx="1857375" cy="1390650"/>
          </a:xfrm>
          <a:prstGeom prst="rect">
            <a:avLst/>
          </a:prstGeom>
        </p:spPr>
      </p:pic>
      <p:pic>
        <p:nvPicPr>
          <p:cNvPr id="11" name="Picture 10"/>
          <p:cNvPicPr>
            <a:picLocks noChangeAspect="1"/>
          </p:cNvPicPr>
          <p:nvPr/>
        </p:nvPicPr>
        <p:blipFill>
          <a:blip r:embed="rId7"/>
          <a:stretch>
            <a:fillRect/>
          </a:stretch>
        </p:blipFill>
        <p:spPr>
          <a:xfrm>
            <a:off x="2438400" y="5453062"/>
            <a:ext cx="3305175" cy="1000125"/>
          </a:xfrm>
          <a:prstGeom prst="rect">
            <a:avLst/>
          </a:prstGeom>
        </p:spPr>
      </p:pic>
    </p:spTree>
    <p:extLst>
      <p:ext uri="{BB962C8B-B14F-4D97-AF65-F5344CB8AC3E}">
        <p14:creationId xmlns:p14="http://schemas.microsoft.com/office/powerpoint/2010/main" val="207382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572EC-EE3A-4144-9AE5-A95823ACD1F4}"/>
              </a:ext>
            </a:extLst>
          </p:cNvPr>
          <p:cNvSpPr>
            <a:spLocks noGrp="1"/>
          </p:cNvSpPr>
          <p:nvPr>
            <p:ph type="title"/>
          </p:nvPr>
        </p:nvSpPr>
        <p:spPr>
          <a:xfrm>
            <a:off x="457200" y="-76200"/>
            <a:ext cx="8458200" cy="1630362"/>
          </a:xfrm>
        </p:spPr>
        <p:txBody>
          <a:bodyPr>
            <a:normAutofit fontScale="90000"/>
          </a:bodyPr>
          <a:lstStyle/>
          <a:p>
            <a:r>
              <a:rPr lang="en-US" dirty="0"/>
              <a:t>Cryptocurrency – The future of Money?</a:t>
            </a:r>
            <a:br>
              <a:rPr lang="en-US" dirty="0"/>
            </a:br>
            <a:r>
              <a:rPr lang="en-US" dirty="0"/>
              <a:t>Built on Blockchain Technology</a:t>
            </a:r>
          </a:p>
        </p:txBody>
      </p:sp>
      <p:sp>
        <p:nvSpPr>
          <p:cNvPr id="4" name="Slide Number Placeholder 3">
            <a:extLst>
              <a:ext uri="{FF2B5EF4-FFF2-40B4-BE49-F238E27FC236}">
                <a16:creationId xmlns:a16="http://schemas.microsoft.com/office/drawing/2014/main" id="{6D4033FA-EF4F-4480-8398-32D663BA1D05}"/>
              </a:ext>
            </a:extLst>
          </p:cNvPr>
          <p:cNvSpPr>
            <a:spLocks noGrp="1"/>
          </p:cNvSpPr>
          <p:nvPr>
            <p:ph type="sldNum" sz="quarter" idx="12"/>
          </p:nvPr>
        </p:nvSpPr>
        <p:spPr>
          <a:xfrm>
            <a:off x="6553200" y="6356350"/>
            <a:ext cx="2133600" cy="365125"/>
          </a:xfrm>
        </p:spPr>
        <p:txBody>
          <a:bodyPr/>
          <a:lstStyle/>
          <a:p>
            <a:fld id="{B6F15528-21DE-4FAA-801E-634DDDAF4B2B}" type="slidenum">
              <a:rPr lang="en-US" smtClean="0"/>
              <a:pPr/>
              <a:t>2</a:t>
            </a:fld>
            <a:endParaRPr lang="en-US" dirty="0"/>
          </a:p>
        </p:txBody>
      </p:sp>
      <p:pic>
        <p:nvPicPr>
          <p:cNvPr id="3" name="Picture 2">
            <a:extLst>
              <a:ext uri="{FF2B5EF4-FFF2-40B4-BE49-F238E27FC236}">
                <a16:creationId xmlns:a16="http://schemas.microsoft.com/office/drawing/2014/main" id="{5AE8BDB9-9F85-4BDF-ABD6-1F2C90CF2FB4}"/>
              </a:ext>
            </a:extLst>
          </p:cNvPr>
          <p:cNvPicPr>
            <a:picLocks noChangeAspect="1"/>
          </p:cNvPicPr>
          <p:nvPr/>
        </p:nvPicPr>
        <p:blipFill>
          <a:blip r:embed="rId2"/>
          <a:stretch>
            <a:fillRect/>
          </a:stretch>
        </p:blipFill>
        <p:spPr>
          <a:xfrm>
            <a:off x="838200" y="1803182"/>
            <a:ext cx="7543800" cy="4881282"/>
          </a:xfrm>
          <a:prstGeom prst="rect">
            <a:avLst/>
          </a:prstGeom>
        </p:spPr>
      </p:pic>
      <p:grpSp>
        <p:nvGrpSpPr>
          <p:cNvPr id="13" name="Group 12">
            <a:extLst>
              <a:ext uri="{FF2B5EF4-FFF2-40B4-BE49-F238E27FC236}">
                <a16:creationId xmlns:a16="http://schemas.microsoft.com/office/drawing/2014/main" id="{A277CD76-F75D-44D3-B4A9-A52888D23E39}"/>
              </a:ext>
            </a:extLst>
          </p:cNvPr>
          <p:cNvGrpSpPr/>
          <p:nvPr/>
        </p:nvGrpSpPr>
        <p:grpSpPr>
          <a:xfrm>
            <a:off x="2478156" y="2620937"/>
            <a:ext cx="5227983" cy="2047141"/>
            <a:chOff x="2478156" y="2551364"/>
            <a:chExt cx="5227983" cy="2047141"/>
          </a:xfrm>
        </p:grpSpPr>
        <p:sp>
          <p:nvSpPr>
            <p:cNvPr id="12" name="Rounded Rectangular Callout 13">
              <a:extLst>
                <a:ext uri="{FF2B5EF4-FFF2-40B4-BE49-F238E27FC236}">
                  <a16:creationId xmlns:a16="http://schemas.microsoft.com/office/drawing/2014/main" id="{A61A2BE5-33DC-46B3-BB7A-91537704D5B0}"/>
                </a:ext>
              </a:extLst>
            </p:cNvPr>
            <p:cNvSpPr/>
            <p:nvPr/>
          </p:nvSpPr>
          <p:spPr>
            <a:xfrm>
              <a:off x="4277139" y="2551364"/>
              <a:ext cx="3429000" cy="1098254"/>
            </a:xfrm>
            <a:prstGeom prst="wedgeRoundRectCallout">
              <a:avLst>
                <a:gd name="adj1" fmla="val -69058"/>
                <a:gd name="adj2" fmla="val 4005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Top 5 hold more than $200B market cap!</a:t>
              </a:r>
            </a:p>
          </p:txBody>
        </p:sp>
        <p:sp>
          <p:nvSpPr>
            <p:cNvPr id="10" name="Rectangle: Rounded Corners 9">
              <a:extLst>
                <a:ext uri="{FF2B5EF4-FFF2-40B4-BE49-F238E27FC236}">
                  <a16:creationId xmlns:a16="http://schemas.microsoft.com/office/drawing/2014/main" id="{9090B9E0-5AB4-4B8C-8F13-A56E8C8A6C82}"/>
                </a:ext>
              </a:extLst>
            </p:cNvPr>
            <p:cNvSpPr/>
            <p:nvPr/>
          </p:nvSpPr>
          <p:spPr>
            <a:xfrm>
              <a:off x="2478156" y="2612635"/>
              <a:ext cx="1143000" cy="198587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485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dirty="0"/>
              <a:t>Ideal Language Framework Vision </a:t>
            </a:r>
            <a:r>
              <a:rPr lang="en-US" b="1" dirty="0">
                <a:solidFill>
                  <a:srgbClr val="FF0000"/>
                </a:solidFill>
              </a:rPr>
              <a:t>[K]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6644206" y="1009106"/>
            <a:ext cx="1890194" cy="1429294"/>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127C6E3-3A6C-4781-9639-EEE247574262}"/>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82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State-of-the-Art</a:t>
            </a:r>
          </a:p>
        </p:txBody>
      </p:sp>
      <p:sp>
        <p:nvSpPr>
          <p:cNvPr id="3" name="Content Placeholder 2"/>
          <p:cNvSpPr>
            <a:spLocks noGrp="1"/>
          </p:cNvSpPr>
          <p:nvPr>
            <p:ph idx="1"/>
          </p:nvPr>
        </p:nvSpPr>
        <p:spPr>
          <a:xfrm>
            <a:off x="457200" y="1600200"/>
            <a:ext cx="8686800" cy="5029200"/>
          </a:xfrm>
        </p:spPr>
        <p:txBody>
          <a:bodyPr>
            <a:normAutofit/>
          </a:bodyPr>
          <a:lstStyle/>
          <a:p>
            <a:r>
              <a:rPr lang="en-US" dirty="0">
                <a:solidFill>
                  <a:srgbClr val="FF0000"/>
                </a:solidFill>
              </a:rPr>
              <a:t>Redefine</a:t>
            </a:r>
            <a:r>
              <a:rPr lang="en-US" dirty="0"/>
              <a:t> the language using a </a:t>
            </a:r>
            <a:r>
              <a:rPr lang="en-US" dirty="0">
                <a:solidFill>
                  <a:srgbClr val="FF0000"/>
                </a:solidFill>
              </a:rPr>
              <a:t>different</a:t>
            </a:r>
            <a:r>
              <a:rPr lang="en-US" dirty="0"/>
              <a:t> semantic approach (Hoare/separation/dynamic logic)</a:t>
            </a:r>
          </a:p>
          <a:p>
            <a:r>
              <a:rPr lang="en-US" dirty="0">
                <a:solidFill>
                  <a:srgbClr val="FF0000"/>
                </a:solidFill>
              </a:rPr>
              <a:t>Language specific</a:t>
            </a:r>
            <a:r>
              <a:rPr lang="en-US" dirty="0"/>
              <a:t>, </a:t>
            </a:r>
            <a:r>
              <a:rPr lang="en-US" dirty="0">
                <a:solidFill>
                  <a:srgbClr val="FF0000"/>
                </a:solidFill>
              </a:rPr>
              <a:t>non-executable</a:t>
            </a:r>
            <a:r>
              <a:rPr lang="en-US" dirty="0"/>
              <a:t>, </a:t>
            </a:r>
            <a:r>
              <a:rPr lang="en-US" dirty="0">
                <a:solidFill>
                  <a:srgbClr val="FF0000"/>
                </a:solidFill>
              </a:rPr>
              <a:t>error-prone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1229" y="3581401"/>
            <a:ext cx="5423971" cy="10953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181600"/>
            <a:ext cx="6248400" cy="11360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Slide Number Placeholder 10"/>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420054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95808" cy="1143000"/>
          </a:xfrm>
        </p:spPr>
        <p:txBody>
          <a:bodyPr/>
          <a:lstStyle/>
          <a:p>
            <a:r>
              <a:rPr lang="en-US" dirty="0"/>
              <a:t>What We Want</a:t>
            </a:r>
          </a:p>
        </p:txBody>
      </p:sp>
      <p:sp>
        <p:nvSpPr>
          <p:cNvPr id="3" name="Content Placeholder 2"/>
          <p:cNvSpPr>
            <a:spLocks noGrp="1"/>
          </p:cNvSpPr>
          <p:nvPr>
            <p:ph idx="1"/>
          </p:nvPr>
        </p:nvSpPr>
        <p:spPr>
          <a:xfrm>
            <a:off x="457200" y="1600200"/>
            <a:ext cx="8458200" cy="4525963"/>
          </a:xfrm>
        </p:spPr>
        <p:txBody>
          <a:bodyPr>
            <a:normAutofit/>
          </a:bodyPr>
          <a:lstStyle/>
          <a:p>
            <a:r>
              <a:rPr lang="en-US" dirty="0"/>
              <a:t>Use directly the trusted</a:t>
            </a:r>
          </a:p>
          <a:p>
            <a:pPr marL="0" indent="0">
              <a:buNone/>
            </a:pPr>
            <a:r>
              <a:rPr lang="en-US" dirty="0"/>
              <a:t>    executable semantics!</a:t>
            </a:r>
          </a:p>
          <a:p>
            <a:r>
              <a:rPr lang="en-US" i="1" dirty="0">
                <a:solidFill>
                  <a:srgbClr val="0070C0"/>
                </a:solidFill>
              </a:rPr>
              <a:t>Language-independent proof system</a:t>
            </a:r>
          </a:p>
          <a:p>
            <a:pPr lvl="1"/>
            <a:r>
              <a:rPr lang="en-US" dirty="0"/>
              <a:t>Takes operational semantics as axioms</a:t>
            </a:r>
          </a:p>
          <a:p>
            <a:pPr lvl="1"/>
            <a:r>
              <a:rPr lang="en-US" dirty="0"/>
              <a:t>Derives reachability properties</a:t>
            </a:r>
          </a:p>
          <a:p>
            <a:pPr lvl="1"/>
            <a:r>
              <a:rPr lang="en-US" dirty="0"/>
              <a:t>Sound and relatively complete for all languages!</a:t>
            </a:r>
          </a:p>
        </p:txBody>
      </p:sp>
      <p:grpSp>
        <p:nvGrpSpPr>
          <p:cNvPr id="14" name="Group 13"/>
          <p:cNvGrpSpPr/>
          <p:nvPr/>
        </p:nvGrpSpPr>
        <p:grpSpPr>
          <a:xfrm>
            <a:off x="5562600" y="381000"/>
            <a:ext cx="3464291" cy="2590800"/>
            <a:chOff x="1945909" y="990600"/>
            <a:chExt cx="6588491" cy="5486400"/>
          </a:xfrm>
        </p:grpSpPr>
        <p:sp>
          <p:nvSpPr>
            <p:cNvPr id="4" name="Right Arrow 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ight Arrow 4"/>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ight Arrow 5"/>
            <p:cNvSpPr/>
            <p:nvPr/>
          </p:nvSpPr>
          <p:spPr>
            <a:xfrm rot="11009716">
              <a:off x="2041283" y="3394240"/>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ight Arrow 6"/>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ight Arrow 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ight Arrow 8"/>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ight Arrow 9"/>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Folded Corner 10"/>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Formal Language Definition </a:t>
              </a:r>
            </a:p>
            <a:p>
              <a:pPr algn="ctr"/>
              <a:r>
                <a:rPr lang="en-US" sz="1400" dirty="0">
                  <a:solidFill>
                    <a:schemeClr val="tx1"/>
                  </a:solidFill>
                </a:rPr>
                <a:t>(Syntax and Semantics)</a:t>
              </a:r>
            </a:p>
          </p:txBody>
        </p:sp>
        <p:sp>
          <p:nvSpPr>
            <p:cNvPr id="12" name="Rounded Rectangle 11"/>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Deductive program verifier</a:t>
              </a:r>
              <a:endParaRPr lang="en-US" sz="1600" dirty="0">
                <a:solidFill>
                  <a:schemeClr val="tx1"/>
                </a:solidFill>
              </a:endParaRPr>
            </a:p>
          </p:txBody>
        </p:sp>
        <p:sp>
          <p:nvSpPr>
            <p:cNvPr id="13" name="Rounded Rectangle 12"/>
            <p:cNvSpPr/>
            <p:nvPr/>
          </p:nvSpPr>
          <p:spPr>
            <a:xfrm>
              <a:off x="6324598" y="5410199"/>
              <a:ext cx="1997764" cy="1066801"/>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Symbolic execution</a:t>
              </a:r>
              <a:endParaRPr lang="en-US" sz="1600" dirty="0">
                <a:solidFill>
                  <a:schemeClr val="tx1"/>
                </a:solidFill>
              </a:endParaRPr>
            </a:p>
          </p:txBody>
        </p:sp>
      </p:grpSp>
      <p:sp>
        <p:nvSpPr>
          <p:cNvPr id="15" name="Slide Number Placeholder 14"/>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3061280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2B1F206-7601-421E-B5A3-4164B34A6A9F}"/>
              </a:ext>
            </a:extLst>
          </p:cNvPr>
          <p:cNvSpPr/>
          <p:nvPr/>
        </p:nvSpPr>
        <p:spPr>
          <a:xfrm>
            <a:off x="544006" y="746526"/>
            <a:ext cx="8055988" cy="523220"/>
          </a:xfrm>
          <a:prstGeom prst="rect">
            <a:avLst/>
          </a:prstGeom>
        </p:spPr>
        <p:txBody>
          <a:bodyPr wrap="none">
            <a:spAutoFit/>
          </a:bodyPr>
          <a:lstStyle/>
          <a:p>
            <a:r>
              <a:rPr lang="en-US" sz="2800" dirty="0">
                <a:solidFill>
                  <a:schemeClr val="bg1">
                    <a:lumMod val="65000"/>
                  </a:schemeClr>
                </a:solidFill>
              </a:rPr>
              <a:t>[…, LICS’13, RTA’15, OOPSLA’16, </a:t>
            </a:r>
            <a:r>
              <a:rPr lang="en-US" sz="2800" u="sng" dirty="0">
                <a:solidFill>
                  <a:schemeClr val="bg1">
                    <a:lumMod val="65000"/>
                  </a:schemeClr>
                </a:solidFill>
              </a:rPr>
              <a:t>FSCD’16</a:t>
            </a:r>
            <a:r>
              <a:rPr lang="en-US" sz="2800" dirty="0">
                <a:solidFill>
                  <a:schemeClr val="bg1">
                    <a:lumMod val="65000"/>
                  </a:schemeClr>
                </a:solidFill>
              </a:rPr>
              <a:t>, LMCS’17, …]</a:t>
            </a:r>
            <a:endParaRPr lang="en-US" sz="2800" dirty="0"/>
          </a:p>
        </p:txBody>
      </p:sp>
      <p:sp>
        <p:nvSpPr>
          <p:cNvPr id="2" name="Title 1"/>
          <p:cNvSpPr>
            <a:spLocks noGrp="1"/>
          </p:cNvSpPr>
          <p:nvPr>
            <p:ph type="title"/>
          </p:nvPr>
        </p:nvSpPr>
        <p:spPr>
          <a:xfrm>
            <a:off x="1866900" y="48768"/>
            <a:ext cx="5410200" cy="789432"/>
          </a:xfrm>
        </p:spPr>
        <p:txBody>
          <a:bodyPr>
            <a:normAutofit/>
          </a:bodyPr>
          <a:lstStyle/>
          <a:p>
            <a:r>
              <a:rPr lang="en-US" dirty="0"/>
              <a:t>Matching Logic</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0" y="2891875"/>
            <a:ext cx="9144000" cy="2746925"/>
          </a:xfrm>
          <a:prstGeom prst="rect">
            <a:avLst/>
          </a:prstGeom>
        </p:spPr>
      </p:pic>
      <p:grpSp>
        <p:nvGrpSpPr>
          <p:cNvPr id="8" name="Group 7"/>
          <p:cNvGrpSpPr/>
          <p:nvPr/>
        </p:nvGrpSpPr>
        <p:grpSpPr>
          <a:xfrm>
            <a:off x="1981200" y="2016675"/>
            <a:ext cx="5562600" cy="1918293"/>
            <a:chOff x="1981200" y="2016675"/>
            <a:chExt cx="5562600" cy="1918293"/>
          </a:xfrm>
        </p:grpSpPr>
        <p:sp>
          <p:nvSpPr>
            <p:cNvPr id="6" name="Rounded Rectangular Callout 13"/>
            <p:cNvSpPr/>
            <p:nvPr/>
          </p:nvSpPr>
          <p:spPr>
            <a:xfrm>
              <a:off x="5257800" y="2016675"/>
              <a:ext cx="2286000" cy="802725"/>
            </a:xfrm>
            <a:prstGeom prst="wedgeRoundRectCallout">
              <a:avLst>
                <a:gd name="adj1" fmla="val -60646"/>
                <a:gd name="adj2" fmla="val 10134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Structure</a:t>
              </a:r>
            </a:p>
          </p:txBody>
        </p:sp>
        <p:sp>
          <p:nvSpPr>
            <p:cNvPr id="7" name="Rectangle: Rounded Corners 6"/>
            <p:cNvSpPr/>
            <p:nvPr/>
          </p:nvSpPr>
          <p:spPr>
            <a:xfrm>
              <a:off x="1981200" y="2864443"/>
              <a:ext cx="2971800" cy="10705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959864" y="3967819"/>
            <a:ext cx="5489448" cy="1070525"/>
            <a:chOff x="1981200" y="2864443"/>
            <a:chExt cx="5567824" cy="1070525"/>
          </a:xfrm>
        </p:grpSpPr>
        <p:sp>
          <p:nvSpPr>
            <p:cNvPr id="10" name="Rounded Rectangular Callout 13"/>
            <p:cNvSpPr/>
            <p:nvPr/>
          </p:nvSpPr>
          <p:spPr>
            <a:xfrm>
              <a:off x="5108448" y="3048000"/>
              <a:ext cx="2440576" cy="802725"/>
            </a:xfrm>
            <a:prstGeom prst="wedgeRoundRectCallout">
              <a:avLst>
                <a:gd name="adj1" fmla="val -107728"/>
                <a:gd name="adj2" fmla="val 160"/>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Constraints</a:t>
              </a:r>
            </a:p>
          </p:txBody>
        </p:sp>
        <p:sp>
          <p:nvSpPr>
            <p:cNvPr id="11" name="Rectangle: Rounded Corners 10"/>
            <p:cNvSpPr/>
            <p:nvPr/>
          </p:nvSpPr>
          <p:spPr>
            <a:xfrm>
              <a:off x="1981200" y="2864443"/>
              <a:ext cx="1679448" cy="10705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905001" y="4971288"/>
            <a:ext cx="3733799" cy="1698837"/>
            <a:chOff x="1981201" y="2810256"/>
            <a:chExt cx="3787108" cy="1698837"/>
          </a:xfrm>
        </p:grpSpPr>
        <p:sp>
          <p:nvSpPr>
            <p:cNvPr id="13" name="Rounded Rectangular Callout 13"/>
            <p:cNvSpPr/>
            <p:nvPr/>
          </p:nvSpPr>
          <p:spPr>
            <a:xfrm>
              <a:off x="3990686" y="3706368"/>
              <a:ext cx="1777623" cy="802725"/>
            </a:xfrm>
            <a:prstGeom prst="wedgeRoundRectCallout">
              <a:avLst>
                <a:gd name="adj1" fmla="val -75427"/>
                <a:gd name="adj2" fmla="val -75022"/>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Binders</a:t>
              </a:r>
            </a:p>
          </p:txBody>
        </p:sp>
        <p:sp>
          <p:nvSpPr>
            <p:cNvPr id="14" name="Rectangle: Rounded Corners 13"/>
            <p:cNvSpPr/>
            <p:nvPr/>
          </p:nvSpPr>
          <p:spPr>
            <a:xfrm>
              <a:off x="1981201" y="2810256"/>
              <a:ext cx="1545759" cy="61332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0" y="1447800"/>
            <a:ext cx="3810000" cy="1994493"/>
            <a:chOff x="2057400" y="1940475"/>
            <a:chExt cx="3810000" cy="1994493"/>
          </a:xfrm>
        </p:grpSpPr>
        <p:sp>
          <p:nvSpPr>
            <p:cNvPr id="16" name="Rounded Rectangular Callout 13"/>
            <p:cNvSpPr/>
            <p:nvPr/>
          </p:nvSpPr>
          <p:spPr>
            <a:xfrm>
              <a:off x="2666999" y="1940475"/>
              <a:ext cx="3200401" cy="1111843"/>
            </a:xfrm>
            <a:prstGeom prst="wedgeRoundRectCallout">
              <a:avLst>
                <a:gd name="adj1" fmla="val -46075"/>
                <a:gd name="adj2" fmla="val 78316"/>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Patterns</a:t>
              </a:r>
            </a:p>
            <a:p>
              <a:pPr algn="ctr"/>
              <a:r>
                <a:rPr lang="en-US" sz="3600" dirty="0">
                  <a:solidFill>
                    <a:schemeClr val="tx1"/>
                  </a:solidFill>
                </a:rPr>
                <a:t>(of each sort </a:t>
              </a:r>
              <a:r>
                <a:rPr lang="en-US" sz="3600" i="1" dirty="0">
                  <a:solidFill>
                    <a:schemeClr val="tx1"/>
                  </a:solidFill>
                </a:rPr>
                <a:t>s</a:t>
              </a:r>
              <a:r>
                <a:rPr lang="en-US" sz="3600" dirty="0">
                  <a:solidFill>
                    <a:schemeClr val="tx1"/>
                  </a:solidFill>
                </a:rPr>
                <a:t>)</a:t>
              </a:r>
            </a:p>
          </p:txBody>
        </p:sp>
        <p:sp>
          <p:nvSpPr>
            <p:cNvPr id="17" name="Rectangle: Rounded Corners 16"/>
            <p:cNvSpPr/>
            <p:nvPr/>
          </p:nvSpPr>
          <p:spPr>
            <a:xfrm>
              <a:off x="2057400" y="3312075"/>
              <a:ext cx="609599" cy="622893"/>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3272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1630362"/>
          </a:xfrm>
        </p:spPr>
        <p:txBody>
          <a:bodyPr>
            <a:normAutofit/>
          </a:bodyPr>
          <a:lstStyle/>
          <a:p>
            <a:r>
              <a:rPr lang="en-US" dirty="0"/>
              <a:t>Matching Logic Models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1981200" y="2057400"/>
            <a:ext cx="5105400" cy="1533700"/>
          </a:xfrm>
          <a:prstGeom prst="rect">
            <a:avLst/>
          </a:prstGeom>
        </p:spPr>
      </p:pic>
      <p:pic>
        <p:nvPicPr>
          <p:cNvPr id="15" name="Picture 14"/>
          <p:cNvPicPr>
            <a:picLocks noChangeAspect="1"/>
          </p:cNvPicPr>
          <p:nvPr/>
        </p:nvPicPr>
        <p:blipFill>
          <a:blip r:embed="rId3"/>
          <a:stretch>
            <a:fillRect/>
          </a:stretch>
        </p:blipFill>
        <p:spPr>
          <a:xfrm>
            <a:off x="1447800" y="4200525"/>
            <a:ext cx="6705600" cy="600075"/>
          </a:xfrm>
          <a:prstGeom prst="rect">
            <a:avLst/>
          </a:prstGeom>
        </p:spPr>
      </p:pic>
      <p:grpSp>
        <p:nvGrpSpPr>
          <p:cNvPr id="16" name="Group 15"/>
          <p:cNvGrpSpPr/>
          <p:nvPr/>
        </p:nvGrpSpPr>
        <p:grpSpPr>
          <a:xfrm>
            <a:off x="76200" y="4105656"/>
            <a:ext cx="8915400" cy="2676144"/>
            <a:chOff x="-6649" y="2542032"/>
            <a:chExt cx="9042692" cy="2676144"/>
          </a:xfrm>
        </p:grpSpPr>
        <p:sp>
          <p:nvSpPr>
            <p:cNvPr id="17" name="Rounded Rectangular Callout 13"/>
            <p:cNvSpPr/>
            <p:nvPr/>
          </p:nvSpPr>
          <p:spPr>
            <a:xfrm>
              <a:off x="-6649" y="3525901"/>
              <a:ext cx="9042692" cy="1692275"/>
            </a:xfrm>
            <a:prstGeom prst="wedgeRoundRectCallout">
              <a:avLst>
                <a:gd name="adj1" fmla="val 24801"/>
                <a:gd name="adj2" fmla="val -6151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Patterns interpreted as </a:t>
              </a:r>
              <a:r>
                <a:rPr lang="en-US" sz="2800" i="1" dirty="0">
                  <a:solidFill>
                    <a:schemeClr val="tx1"/>
                  </a:solidFill>
                </a:rPr>
                <a:t>sets</a:t>
              </a:r>
              <a:r>
                <a:rPr lang="en-US" sz="2800" dirty="0">
                  <a:solidFill>
                    <a:schemeClr val="tx1"/>
                  </a:solidFill>
                </a:rPr>
                <a:t> (all elements that </a:t>
              </a:r>
              <a:r>
                <a:rPr lang="en-US" sz="2800" i="1" dirty="0">
                  <a:solidFill>
                    <a:schemeClr val="tx1"/>
                  </a:solidFill>
                </a:rPr>
                <a:t>match</a:t>
              </a:r>
              <a:r>
                <a:rPr lang="en-US" sz="2800" dirty="0">
                  <a:solidFill>
                    <a:schemeClr val="tx1"/>
                  </a:solidFill>
                </a:rPr>
                <a:t> them)</a:t>
              </a:r>
            </a:p>
            <a:p>
              <a:r>
                <a:rPr lang="en-US" sz="2800" dirty="0">
                  <a:solidFill>
                    <a:schemeClr val="tx1"/>
                  </a:solidFill>
                  <a:sym typeface="Symbol" panose="05050102010706020507" pitchFamily="18" charset="2"/>
                </a:rPr>
                <a:t></a:t>
              </a:r>
              <a:r>
                <a:rPr lang="en-US" sz="2800" dirty="0">
                  <a:solidFill>
                    <a:schemeClr val="tx1"/>
                  </a:solidFill>
                </a:rPr>
                <a:t> as complement, </a:t>
              </a:r>
              <a:r>
                <a:rPr lang="en-US" sz="2800" dirty="0">
                  <a:solidFill>
                    <a:schemeClr val="tx1"/>
                  </a:solidFill>
                  <a:sym typeface="Symbol" panose="05050102010706020507" pitchFamily="18" charset="2"/>
                </a:rPr>
                <a:t> as</a:t>
              </a:r>
              <a:r>
                <a:rPr lang="en-US" sz="2800" dirty="0">
                  <a:solidFill>
                    <a:schemeClr val="tx1"/>
                  </a:solidFill>
                </a:rPr>
                <a:t> intersection, </a:t>
              </a:r>
              <a:r>
                <a:rPr lang="en-US" sz="2800" dirty="0">
                  <a:solidFill>
                    <a:schemeClr val="tx1"/>
                  </a:solidFill>
                  <a:sym typeface="Symbol" panose="05050102010706020507" pitchFamily="18" charset="2"/>
                </a:rPr>
                <a:t> as union over all </a:t>
              </a:r>
              <a:r>
                <a:rPr lang="en-US" sz="2800" i="1" dirty="0">
                  <a:solidFill>
                    <a:schemeClr val="tx1"/>
                  </a:solidFill>
                  <a:sym typeface="Symbol" panose="05050102010706020507" pitchFamily="18" charset="2"/>
                </a:rPr>
                <a:t>x</a:t>
              </a:r>
              <a:endParaRPr lang="en-US" sz="2800" i="1" dirty="0">
                <a:solidFill>
                  <a:schemeClr val="tx1"/>
                </a:solidFill>
              </a:endParaRPr>
            </a:p>
          </p:txBody>
        </p:sp>
        <p:sp>
          <p:nvSpPr>
            <p:cNvPr id="18" name="Rectangle: Rounded Corners 17"/>
            <p:cNvSpPr/>
            <p:nvPr/>
          </p:nvSpPr>
          <p:spPr>
            <a:xfrm>
              <a:off x="6618476" y="2542032"/>
              <a:ext cx="1545759" cy="738822"/>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306822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00E7-69F6-4158-9BF1-A501ACFD2BDF}"/>
              </a:ext>
            </a:extLst>
          </p:cNvPr>
          <p:cNvSpPr>
            <a:spLocks noGrp="1"/>
          </p:cNvSpPr>
          <p:nvPr>
            <p:ph type="title"/>
          </p:nvPr>
        </p:nvSpPr>
        <p:spPr/>
        <p:txBody>
          <a:bodyPr/>
          <a:lstStyle/>
          <a:p>
            <a:r>
              <a:rPr lang="en-US" dirty="0"/>
              <a:t>Matching Logic Proof System</a:t>
            </a:r>
          </a:p>
        </p:txBody>
      </p:sp>
      <p:sp>
        <p:nvSpPr>
          <p:cNvPr id="3" name="Content Placeholder 2">
            <a:extLst>
              <a:ext uri="{FF2B5EF4-FFF2-40B4-BE49-F238E27FC236}">
                <a16:creationId xmlns:a16="http://schemas.microsoft.com/office/drawing/2014/main" id="{D9BB697A-9E88-4C7C-B0D3-B1C62427731D}"/>
              </a:ext>
            </a:extLst>
          </p:cNvPr>
          <p:cNvSpPr>
            <a:spLocks noGrp="1"/>
          </p:cNvSpPr>
          <p:nvPr>
            <p:ph idx="1"/>
          </p:nvPr>
        </p:nvSpPr>
        <p:spPr>
          <a:xfrm>
            <a:off x="1562100" y="1524000"/>
            <a:ext cx="7010400" cy="487363"/>
          </a:xfrm>
        </p:spPr>
        <p:txBody>
          <a:bodyPr>
            <a:normAutofit fontScale="92500" lnSpcReduction="20000"/>
          </a:bodyPr>
          <a:lstStyle/>
          <a:p>
            <a:pPr marL="0" indent="0">
              <a:buNone/>
            </a:pPr>
            <a:r>
              <a:rPr lang="en-US" dirty="0"/>
              <a:t>13 Proof rules.  Sound and complete</a:t>
            </a:r>
          </a:p>
        </p:txBody>
      </p:sp>
      <p:sp>
        <p:nvSpPr>
          <p:cNvPr id="4" name="Slide Number Placeholder 3">
            <a:extLst>
              <a:ext uri="{FF2B5EF4-FFF2-40B4-BE49-F238E27FC236}">
                <a16:creationId xmlns:a16="http://schemas.microsoft.com/office/drawing/2014/main" id="{77EC9CEB-FDF3-4000-961E-C8F126FCE685}"/>
              </a:ext>
            </a:extLst>
          </p:cNvPr>
          <p:cNvSpPr>
            <a:spLocks noGrp="1"/>
          </p:cNvSpPr>
          <p:nvPr>
            <p:ph type="sldNum" sz="quarter" idx="12"/>
          </p:nvPr>
        </p:nvSpPr>
        <p:spPr/>
        <p:txBody>
          <a:bodyPr/>
          <a:lstStyle/>
          <a:p>
            <a:fld id="{B6F15528-21DE-4FAA-801E-634DDDAF4B2B}" type="slidenum">
              <a:rPr lang="en-US" smtClean="0"/>
              <a:pPr/>
              <a:t>25</a:t>
            </a:fld>
            <a:endParaRPr lang="en-US" dirty="0"/>
          </a:p>
        </p:txBody>
      </p:sp>
      <p:pic>
        <p:nvPicPr>
          <p:cNvPr id="5" name="Picture 4">
            <a:extLst>
              <a:ext uri="{FF2B5EF4-FFF2-40B4-BE49-F238E27FC236}">
                <a16:creationId xmlns:a16="http://schemas.microsoft.com/office/drawing/2014/main" id="{B570E120-2D44-4BA2-B1E5-CF58DFB162E3}"/>
              </a:ext>
            </a:extLst>
          </p:cNvPr>
          <p:cNvPicPr>
            <a:picLocks noChangeAspect="1"/>
          </p:cNvPicPr>
          <p:nvPr/>
        </p:nvPicPr>
        <p:blipFill>
          <a:blip r:embed="rId2"/>
          <a:stretch>
            <a:fillRect/>
          </a:stretch>
        </p:blipFill>
        <p:spPr>
          <a:xfrm>
            <a:off x="685800" y="1908131"/>
            <a:ext cx="7772400" cy="4828810"/>
          </a:xfrm>
          <a:prstGeom prst="rect">
            <a:avLst/>
          </a:prstGeom>
        </p:spPr>
      </p:pic>
      <p:grpSp>
        <p:nvGrpSpPr>
          <p:cNvPr id="9" name="Group 8">
            <a:extLst>
              <a:ext uri="{FF2B5EF4-FFF2-40B4-BE49-F238E27FC236}">
                <a16:creationId xmlns:a16="http://schemas.microsoft.com/office/drawing/2014/main" id="{A9A53C33-AE72-4F2F-946B-A18A6A608B42}"/>
              </a:ext>
            </a:extLst>
          </p:cNvPr>
          <p:cNvGrpSpPr/>
          <p:nvPr/>
        </p:nvGrpSpPr>
        <p:grpSpPr>
          <a:xfrm>
            <a:off x="381000" y="1143000"/>
            <a:ext cx="8763000" cy="3326673"/>
            <a:chOff x="381000" y="1143000"/>
            <a:chExt cx="8763000" cy="3326673"/>
          </a:xfrm>
        </p:grpSpPr>
        <p:sp>
          <p:nvSpPr>
            <p:cNvPr id="7" name="Rectangle: Rounded Corners 6">
              <a:extLst>
                <a:ext uri="{FF2B5EF4-FFF2-40B4-BE49-F238E27FC236}">
                  <a16:creationId xmlns:a16="http://schemas.microsoft.com/office/drawing/2014/main" id="{646AEDD2-DF87-4AD6-AF7F-55B15B3AC95F}"/>
                </a:ext>
              </a:extLst>
            </p:cNvPr>
            <p:cNvSpPr/>
            <p:nvPr/>
          </p:nvSpPr>
          <p:spPr>
            <a:xfrm>
              <a:off x="381000" y="1958203"/>
              <a:ext cx="8458200" cy="2511470"/>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Rounded Rectangular Callout 13">
              <a:extLst>
                <a:ext uri="{FF2B5EF4-FFF2-40B4-BE49-F238E27FC236}">
                  <a16:creationId xmlns:a16="http://schemas.microsoft.com/office/drawing/2014/main" id="{591EC132-06D0-435F-9186-3C5A1FD17F7C}"/>
                </a:ext>
              </a:extLst>
            </p:cNvPr>
            <p:cNvSpPr/>
            <p:nvPr/>
          </p:nvSpPr>
          <p:spPr>
            <a:xfrm>
              <a:off x="7086600" y="1143000"/>
              <a:ext cx="2057400" cy="431073"/>
            </a:xfrm>
            <a:prstGeom prst="wedgeRoundRectCallout">
              <a:avLst>
                <a:gd name="adj1" fmla="val -21229"/>
                <a:gd name="adj2" fmla="val 127803"/>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First-Order Logic</a:t>
              </a:r>
            </a:p>
          </p:txBody>
        </p:sp>
      </p:grpSp>
      <p:sp>
        <p:nvSpPr>
          <p:cNvPr id="6" name="Rounded Rectangular Callout 13">
            <a:extLst>
              <a:ext uri="{FF2B5EF4-FFF2-40B4-BE49-F238E27FC236}">
                <a16:creationId xmlns:a16="http://schemas.microsoft.com/office/drawing/2014/main" id="{456D37CE-FAB9-46ED-9827-8EF7B4DE91E8}"/>
              </a:ext>
            </a:extLst>
          </p:cNvPr>
          <p:cNvSpPr/>
          <p:nvPr/>
        </p:nvSpPr>
        <p:spPr>
          <a:xfrm>
            <a:off x="5334000" y="4038600"/>
            <a:ext cx="3505200" cy="431073"/>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C</a:t>
            </a:r>
            <a:r>
              <a:rPr lang="en-US" sz="2000" baseline="-25000" dirty="0">
                <a:solidFill>
                  <a:schemeClr val="tx1"/>
                </a:solidFill>
                <a:sym typeface="Symbol" panose="05050102010706020507" pitchFamily="18" charset="2"/>
              </a:rPr>
              <a:t></a:t>
            </a:r>
            <a:r>
              <a:rPr lang="en-US" sz="2000" dirty="0">
                <a:solidFill>
                  <a:schemeClr val="tx1"/>
                </a:solidFill>
              </a:rPr>
              <a:t> </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1</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i-1</a:t>
            </a:r>
            <a:r>
              <a:rPr lang="en-US" sz="2000" dirty="0">
                <a:solidFill>
                  <a:schemeClr val="tx1"/>
                </a:solidFill>
                <a:sym typeface="Symbol" panose="05050102010706020507" pitchFamily="18" charset="2"/>
              </a:rPr>
              <a:t>,</a:t>
            </a:r>
            <a:r>
              <a:rPr lang="en-US" sz="2000" dirty="0">
                <a:solidFill>
                  <a:schemeClr val="tx1"/>
                </a:solidFill>
                <a:latin typeface="Cambria Math" panose="02040503050406030204" pitchFamily="18" charset="0"/>
                <a:ea typeface="Cambria Math" panose="02040503050406030204" pitchFamily="18" charset="0"/>
                <a:sym typeface="Symbol" panose="05050102010706020507" pitchFamily="18" charset="2"/>
              </a:rPr>
              <a:t>□,</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i+1</a:t>
            </a:r>
            <a:r>
              <a:rPr lang="en-US" sz="2000" dirty="0">
                <a:solidFill>
                  <a:schemeClr val="tx1"/>
                </a:solidFill>
                <a:sym typeface="Symbol" panose="05050102010706020507" pitchFamily="18" charset="2"/>
              </a:rPr>
              <a:t>,…, </a:t>
            </a:r>
            <a:r>
              <a:rPr lang="en-US" sz="2000" baseline="-25000" dirty="0">
                <a:solidFill>
                  <a:schemeClr val="tx1"/>
                </a:solidFill>
                <a:sym typeface="Symbol" panose="05050102010706020507" pitchFamily="18" charset="2"/>
              </a:rPr>
              <a:t>n</a:t>
            </a:r>
            <a:r>
              <a:rPr lang="en-US" sz="2000" dirty="0">
                <a:solidFill>
                  <a:schemeClr val="tx1"/>
                </a:solidFill>
                <a:sym typeface="Symbol" panose="05050102010706020507" pitchFamily="18" charset="2"/>
              </a:rPr>
              <a:t>)</a:t>
            </a:r>
            <a:endParaRPr lang="en-US" sz="2000" dirty="0">
              <a:solidFill>
                <a:schemeClr val="tx1"/>
              </a:solidFill>
            </a:endParaRPr>
          </a:p>
        </p:txBody>
      </p:sp>
      <p:sp>
        <p:nvSpPr>
          <p:cNvPr id="10" name="Rectangle: Rounded Corners 9">
            <a:extLst>
              <a:ext uri="{FF2B5EF4-FFF2-40B4-BE49-F238E27FC236}">
                <a16:creationId xmlns:a16="http://schemas.microsoft.com/office/drawing/2014/main" id="{071C1F22-95F2-4952-9D18-1C953DAD0F95}"/>
              </a:ext>
            </a:extLst>
          </p:cNvPr>
          <p:cNvSpPr/>
          <p:nvPr/>
        </p:nvSpPr>
        <p:spPr>
          <a:xfrm>
            <a:off x="381000" y="4469672"/>
            <a:ext cx="8458200" cy="829491"/>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2" name="Rectangle: Rounded Corners 11">
            <a:extLst>
              <a:ext uri="{FF2B5EF4-FFF2-40B4-BE49-F238E27FC236}">
                <a16:creationId xmlns:a16="http://schemas.microsoft.com/office/drawing/2014/main" id="{E8A00D67-5CC1-47A4-A51D-BE22A362658E}"/>
              </a:ext>
            </a:extLst>
          </p:cNvPr>
          <p:cNvSpPr/>
          <p:nvPr/>
        </p:nvSpPr>
        <p:spPr>
          <a:xfrm>
            <a:off x="381000" y="5310054"/>
            <a:ext cx="8458200" cy="559528"/>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ounded Rectangular Callout 13">
            <a:extLst>
              <a:ext uri="{FF2B5EF4-FFF2-40B4-BE49-F238E27FC236}">
                <a16:creationId xmlns:a16="http://schemas.microsoft.com/office/drawing/2014/main" id="{7BA8CBCB-D3DB-4AE1-AD08-6D9B8A9DBBCC}"/>
              </a:ext>
            </a:extLst>
          </p:cNvPr>
          <p:cNvSpPr/>
          <p:nvPr/>
        </p:nvSpPr>
        <p:spPr>
          <a:xfrm>
            <a:off x="6934200" y="5943600"/>
            <a:ext cx="1905000" cy="431073"/>
          </a:xfrm>
          <a:prstGeom prst="wedgeRoundRectCallout">
            <a:avLst>
              <a:gd name="adj1" fmla="val -85686"/>
              <a:gd name="adj2" fmla="val -64116"/>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Local reasoning</a:t>
            </a:r>
          </a:p>
        </p:txBody>
      </p:sp>
      <p:sp>
        <p:nvSpPr>
          <p:cNvPr id="14" name="Rectangle: Rounded Corners 13">
            <a:extLst>
              <a:ext uri="{FF2B5EF4-FFF2-40B4-BE49-F238E27FC236}">
                <a16:creationId xmlns:a16="http://schemas.microsoft.com/office/drawing/2014/main" id="{F1477F6C-6844-4709-B99F-C725C6223D82}"/>
              </a:ext>
            </a:extLst>
          </p:cNvPr>
          <p:cNvSpPr/>
          <p:nvPr/>
        </p:nvSpPr>
        <p:spPr>
          <a:xfrm>
            <a:off x="381000" y="5880473"/>
            <a:ext cx="8458200" cy="80770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ular Callout 13">
            <a:extLst>
              <a:ext uri="{FF2B5EF4-FFF2-40B4-BE49-F238E27FC236}">
                <a16:creationId xmlns:a16="http://schemas.microsoft.com/office/drawing/2014/main" id="{E6ACE78D-7EFA-491C-AD40-BCDF871CC452}"/>
              </a:ext>
            </a:extLst>
          </p:cNvPr>
          <p:cNvSpPr/>
          <p:nvPr/>
        </p:nvSpPr>
        <p:spPr>
          <a:xfrm>
            <a:off x="6019800" y="5446572"/>
            <a:ext cx="2819400" cy="429529"/>
          </a:xfrm>
          <a:prstGeom prst="wedgeRoundRectCallout">
            <a:avLst>
              <a:gd name="adj1" fmla="val -22156"/>
              <a:gd name="adj2" fmla="val 4670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Technical (completeness)</a:t>
            </a:r>
          </a:p>
        </p:txBody>
      </p:sp>
    </p:spTree>
    <p:extLst>
      <p:ext uri="{BB962C8B-B14F-4D97-AF65-F5344CB8AC3E}">
        <p14:creationId xmlns:p14="http://schemas.microsoft.com/office/powerpoint/2010/main" val="33125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457200" y="1600199"/>
            <a:ext cx="8534400" cy="5334001"/>
          </a:xfrm>
        </p:spPr>
        <p:txBody>
          <a:bodyPr>
            <a:normAutofit fontScale="92500" lnSpcReduction="10000"/>
          </a:bodyPr>
          <a:lstStyle/>
          <a:p>
            <a:r>
              <a:rPr lang="en-US" dirty="0"/>
              <a:t>Important logics for program reasoning can be framed as matching logic theories / notations</a:t>
            </a:r>
          </a:p>
          <a:p>
            <a:pPr lvl="1"/>
            <a:r>
              <a:rPr lang="en-US" dirty="0"/>
              <a:t>First-order logic</a:t>
            </a:r>
          </a:p>
          <a:p>
            <a:pPr lvl="2"/>
            <a:r>
              <a:rPr lang="en-US" dirty="0"/>
              <a:t>Equality, membership, </a:t>
            </a:r>
            <a:r>
              <a:rPr lang="en-US" dirty="0" err="1"/>
              <a:t>definedness</a:t>
            </a:r>
            <a:r>
              <a:rPr lang="en-US" dirty="0"/>
              <a:t>, partial functions</a:t>
            </a:r>
          </a:p>
          <a:p>
            <a:pPr lvl="1"/>
            <a:r>
              <a:rPr lang="en-US" dirty="0"/>
              <a:t>Lambda / mu calculi (least/largest fixed points)</a:t>
            </a:r>
          </a:p>
          <a:p>
            <a:pPr lvl="1"/>
            <a:r>
              <a:rPr lang="en-US" dirty="0"/>
              <a:t>Modal logics</a:t>
            </a:r>
          </a:p>
          <a:p>
            <a:pPr lvl="1"/>
            <a:r>
              <a:rPr lang="en-US" dirty="0"/>
              <a:t>Hoare logics</a:t>
            </a:r>
          </a:p>
          <a:p>
            <a:pPr lvl="1"/>
            <a:r>
              <a:rPr lang="en-US" dirty="0"/>
              <a:t>Dynamic logics</a:t>
            </a:r>
          </a:p>
          <a:p>
            <a:pPr lvl="1"/>
            <a:r>
              <a:rPr lang="en-US" dirty="0"/>
              <a:t>LTL, CTL, CTL*</a:t>
            </a:r>
          </a:p>
          <a:p>
            <a:pPr lvl="1"/>
            <a:r>
              <a:rPr lang="en-US" dirty="0"/>
              <a:t>Separation logic</a:t>
            </a:r>
          </a:p>
          <a:p>
            <a:pPr lvl="1"/>
            <a:r>
              <a:rPr lang="en-US" dirty="0"/>
              <a:t>Reachability logic</a:t>
            </a:r>
          </a:p>
          <a:p>
            <a:pPr lvl="1"/>
            <a:r>
              <a:rPr lang="en-US" dirty="0"/>
              <a:t>…</a:t>
            </a:r>
          </a:p>
          <a:p>
            <a:pPr lvl="1"/>
            <a:endParaRPr lang="en-US" dirty="0"/>
          </a:p>
        </p:txBody>
      </p:sp>
      <p:sp>
        <p:nvSpPr>
          <p:cNvPr id="5" name="Rounded Rectangular Callout 13">
            <a:extLst>
              <a:ext uri="{FF2B5EF4-FFF2-40B4-BE49-F238E27FC236}">
                <a16:creationId xmlns:a16="http://schemas.microsoft.com/office/drawing/2014/main" id="{FD56E75A-8906-4D61-B630-60B677B84F33}"/>
              </a:ext>
            </a:extLst>
          </p:cNvPr>
          <p:cNvSpPr/>
          <p:nvPr/>
        </p:nvSpPr>
        <p:spPr>
          <a:xfrm>
            <a:off x="5029200" y="3921036"/>
            <a:ext cx="2987037" cy="1214215"/>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rPr>
              <a:t>  </a:t>
            </a:r>
            <a:r>
              <a:rPr lang="en-US" sz="2800" dirty="0">
                <a:solidFill>
                  <a:schemeClr val="tx1"/>
                </a:solidFill>
                <a:sym typeface="Symbol" panose="05050102010706020507" pitchFamily="18" charset="2"/>
              </a:rPr>
              <a:t>  x.</a:t>
            </a:r>
            <a:r>
              <a:rPr lang="en-US" sz="2800" baseline="30000" dirty="0">
                <a:solidFill>
                  <a:schemeClr val="tx1"/>
                </a:solidFill>
                <a:sym typeface="Symbol" panose="05050102010706020507" pitchFamily="18" charset="2"/>
              </a:rPr>
              <a:t>0</a:t>
            </a:r>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a:t>
            </a:r>
          </a:p>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)e’ = e[e’/x]</a:t>
            </a:r>
          </a:p>
        </p:txBody>
      </p:sp>
      <p:sp>
        <p:nvSpPr>
          <p:cNvPr id="6" name="Rounded Rectangular Callout 13">
            <a:extLst>
              <a:ext uri="{FF2B5EF4-FFF2-40B4-BE49-F238E27FC236}">
                <a16:creationId xmlns:a16="http://schemas.microsoft.com/office/drawing/2014/main" id="{8DA3E4B8-5778-4F98-9208-BE6CA0C303C2}"/>
              </a:ext>
            </a:extLst>
          </p:cNvPr>
          <p:cNvSpPr/>
          <p:nvPr/>
        </p:nvSpPr>
        <p:spPr>
          <a:xfrm>
            <a:off x="4236718" y="5298056"/>
            <a:ext cx="4572000" cy="1447800"/>
          </a:xfrm>
          <a:prstGeom prst="wedgeRoundRectCallout">
            <a:avLst>
              <a:gd name="adj1" fmla="val -21018"/>
              <a:gd name="adj2" fmla="val 44974"/>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rPr>
              <a:t>  </a:t>
            </a:r>
            <a:r>
              <a:rPr lang="en-US" sz="2800" dirty="0">
                <a:solidFill>
                  <a:schemeClr val="tx1"/>
                </a:solidFill>
                <a:sym typeface="Symbol" panose="05050102010706020507" pitchFamily="18" charset="2"/>
              </a:rPr>
              <a:t>  x. </a:t>
            </a:r>
            <a:r>
              <a:rPr lang="en-US" sz="2800" baseline="30000" dirty="0">
                <a:solidFill>
                  <a:schemeClr val="tx1"/>
                </a:solidFill>
                <a:sym typeface="Symbol" panose="05050102010706020507" pitchFamily="18" charset="2"/>
              </a:rPr>
              <a:t>0</a:t>
            </a:r>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a:t>
            </a:r>
          </a:p>
          <a:p>
            <a:r>
              <a:rPr lang="en-US" sz="2800" dirty="0">
                <a:solidFill>
                  <a:schemeClr val="tx1"/>
                </a:solidFill>
                <a:sym typeface="Symbol" panose="05050102010706020507" pitchFamily="18" charset="2"/>
              </a:rPr>
              <a:t></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 = e[</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/x]</a:t>
            </a:r>
          </a:p>
          <a:p>
            <a:r>
              <a:rPr lang="en-US" sz="2800" dirty="0">
                <a:solidFill>
                  <a:schemeClr val="tx1"/>
                </a:solidFill>
                <a:sym typeface="Symbol" panose="05050102010706020507" pitchFamily="18" charset="2"/>
              </a:rPr>
              <a:t>[e[/x]  ]  [</a:t>
            </a:r>
            <a:r>
              <a:rPr lang="en-US" sz="2800" dirty="0" err="1">
                <a:solidFill>
                  <a:schemeClr val="tx1"/>
                </a:solidFill>
                <a:sym typeface="Symbol" panose="05050102010706020507" pitchFamily="18" charset="2"/>
              </a:rPr>
              <a:t>x.e</a:t>
            </a:r>
            <a:r>
              <a:rPr lang="en-US" sz="2800" dirty="0">
                <a:solidFill>
                  <a:schemeClr val="tx1"/>
                </a:solidFill>
                <a:sym typeface="Symbol" panose="05050102010706020507" pitchFamily="18" charset="2"/>
              </a:rPr>
              <a:t>  ]</a:t>
            </a:r>
          </a:p>
        </p:txBody>
      </p:sp>
      <p:sp>
        <p:nvSpPr>
          <p:cNvPr id="7" name="Rectangle: Rounded Corners 6">
            <a:extLst>
              <a:ext uri="{FF2B5EF4-FFF2-40B4-BE49-F238E27FC236}">
                <a16:creationId xmlns:a16="http://schemas.microsoft.com/office/drawing/2014/main" id="{A92BE433-2414-476B-B595-B09D13BC362C}"/>
              </a:ext>
            </a:extLst>
          </p:cNvPr>
          <p:cNvSpPr/>
          <p:nvPr/>
        </p:nvSpPr>
        <p:spPr>
          <a:xfrm>
            <a:off x="714103" y="2492348"/>
            <a:ext cx="7302134" cy="825615"/>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Rectangle: Rounded Corners 7">
            <a:extLst>
              <a:ext uri="{FF2B5EF4-FFF2-40B4-BE49-F238E27FC236}">
                <a16:creationId xmlns:a16="http://schemas.microsoft.com/office/drawing/2014/main" id="{EB921B1D-2721-434C-951C-409A8E88E773}"/>
              </a:ext>
            </a:extLst>
          </p:cNvPr>
          <p:cNvSpPr/>
          <p:nvPr/>
        </p:nvSpPr>
        <p:spPr>
          <a:xfrm>
            <a:off x="711927" y="3317963"/>
            <a:ext cx="7302134" cy="429379"/>
          </a:xfrm>
          <a:prstGeom prst="roundRect">
            <a:avLst/>
          </a:prstGeom>
          <a:solidFill>
            <a:srgbClr val="FFC000">
              <a:alpha val="12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Rounded Rectangular Callout 13">
            <a:extLst>
              <a:ext uri="{FF2B5EF4-FFF2-40B4-BE49-F238E27FC236}">
                <a16:creationId xmlns:a16="http://schemas.microsoft.com/office/drawing/2014/main" id="{66DD8324-4AA2-4EAE-9ED4-7FF879E45E37}"/>
              </a:ext>
            </a:extLst>
          </p:cNvPr>
          <p:cNvSpPr/>
          <p:nvPr/>
        </p:nvSpPr>
        <p:spPr>
          <a:xfrm>
            <a:off x="2057400" y="6357255"/>
            <a:ext cx="2057400" cy="431073"/>
          </a:xfrm>
          <a:prstGeom prst="wedgeRoundRectCallout">
            <a:avLst>
              <a:gd name="adj1" fmla="val 60463"/>
              <a:gd name="adj2" fmla="val -19673"/>
              <a:gd name="adj3" fmla="val 16667"/>
            </a:avLst>
          </a:prstGeom>
          <a:solidFill>
            <a:srgbClr val="FFC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Knaster-Tarski</a:t>
            </a:r>
          </a:p>
        </p:txBody>
      </p:sp>
    </p:spTree>
    <p:extLst>
      <p:ext uri="{BB962C8B-B14F-4D97-AF65-F5344CB8AC3E}">
        <p14:creationId xmlns:p14="http://schemas.microsoft.com/office/powerpoint/2010/main" val="34539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5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6000"/>
                            </p:stCondLst>
                            <p:childTnLst>
                              <p:par>
                                <p:cTn id="18" presetID="10" presetClass="entr" presetSubtype="0" fill="hold" grpId="0" nodeType="afterEffect">
                                  <p:stCondLst>
                                    <p:cond delay="5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115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Expressiveness</a:t>
            </a:r>
          </a:p>
        </p:txBody>
      </p:sp>
      <p:sp>
        <p:nvSpPr>
          <p:cNvPr id="3" name="Content Placeholder 2"/>
          <p:cNvSpPr>
            <a:spLocks noGrp="1"/>
          </p:cNvSpPr>
          <p:nvPr>
            <p:ph idx="1"/>
          </p:nvPr>
        </p:nvSpPr>
        <p:spPr>
          <a:xfrm>
            <a:off x="457200" y="1600199"/>
            <a:ext cx="8534400" cy="5334001"/>
          </a:xfrm>
        </p:spPr>
        <p:txBody>
          <a:bodyPr>
            <a:normAutofit fontScale="92500" lnSpcReduction="10000"/>
          </a:bodyPr>
          <a:lstStyle/>
          <a:p>
            <a:r>
              <a:rPr lang="en-US" dirty="0"/>
              <a:t>Important logics for program reasoning can be framed as matching logic theories / notations</a:t>
            </a:r>
          </a:p>
          <a:p>
            <a:pPr lvl="1"/>
            <a:r>
              <a:rPr lang="en-US" dirty="0"/>
              <a:t>First-order logic</a:t>
            </a:r>
          </a:p>
          <a:p>
            <a:pPr lvl="2"/>
            <a:r>
              <a:rPr lang="en-US" dirty="0"/>
              <a:t>Equality, membership, </a:t>
            </a:r>
            <a:r>
              <a:rPr lang="en-US" dirty="0" err="1"/>
              <a:t>definedness</a:t>
            </a:r>
            <a:r>
              <a:rPr lang="en-US" dirty="0"/>
              <a:t>, partial functions</a:t>
            </a:r>
          </a:p>
          <a:p>
            <a:pPr lvl="1"/>
            <a:r>
              <a:rPr lang="en-US" dirty="0"/>
              <a:t>Lambda / mu calculi (least/largest fixed points)</a:t>
            </a:r>
          </a:p>
          <a:p>
            <a:pPr lvl="1"/>
            <a:r>
              <a:rPr lang="en-US" dirty="0"/>
              <a:t>Modal logics</a:t>
            </a:r>
          </a:p>
          <a:p>
            <a:pPr lvl="1"/>
            <a:r>
              <a:rPr lang="en-US" dirty="0"/>
              <a:t>Hoare logics</a:t>
            </a:r>
          </a:p>
          <a:p>
            <a:pPr lvl="1"/>
            <a:r>
              <a:rPr lang="en-US" dirty="0"/>
              <a:t>Dynamic logics</a:t>
            </a:r>
          </a:p>
          <a:p>
            <a:pPr lvl="1"/>
            <a:r>
              <a:rPr lang="en-US" dirty="0"/>
              <a:t>LTL, CTL, CTL*</a:t>
            </a:r>
          </a:p>
          <a:p>
            <a:pPr lvl="1"/>
            <a:r>
              <a:rPr lang="en-US" dirty="0"/>
              <a:t>Separation logic</a:t>
            </a:r>
          </a:p>
          <a:p>
            <a:pPr lvl="1"/>
            <a:r>
              <a:rPr lang="en-US" dirty="0"/>
              <a:t>Reachability logic</a:t>
            </a:r>
          </a:p>
          <a:p>
            <a:pPr lvl="1"/>
            <a:r>
              <a:rPr lang="en-US" dirty="0"/>
              <a:t>…</a:t>
            </a:r>
          </a:p>
          <a:p>
            <a:pPr lvl="1"/>
            <a:endParaRPr lang="en-US" dirty="0"/>
          </a:p>
        </p:txBody>
      </p:sp>
    </p:spTree>
    <p:extLst>
      <p:ext uri="{BB962C8B-B14F-4D97-AF65-F5344CB8AC3E}">
        <p14:creationId xmlns:p14="http://schemas.microsoft.com/office/powerpoint/2010/main" val="3495431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1143000"/>
          </a:xfrm>
        </p:spPr>
        <p:txBody>
          <a:bodyPr>
            <a:normAutofit fontScale="90000"/>
          </a:bodyPr>
          <a:lstStyle/>
          <a:p>
            <a:r>
              <a:rPr lang="en-US" dirty="0"/>
              <a:t>Reachability Logic (Semantics of K)</a:t>
            </a:r>
            <a:br>
              <a:rPr lang="en-US" dirty="0"/>
            </a:br>
            <a:r>
              <a:rPr lang="en-US" dirty="0">
                <a:solidFill>
                  <a:schemeClr val="bg1">
                    <a:lumMod val="65000"/>
                  </a:schemeClr>
                </a:solidFill>
              </a:rPr>
              <a:t>[LICS’13, RTA’14, RTA’15,OOPLSA’16]</a:t>
            </a:r>
            <a:endParaRPr lang="en-US" dirty="0"/>
          </a:p>
        </p:txBody>
      </p:sp>
      <p:sp>
        <p:nvSpPr>
          <p:cNvPr id="3" name="Content Placeholder 2"/>
          <p:cNvSpPr>
            <a:spLocks noGrp="1"/>
          </p:cNvSpPr>
          <p:nvPr>
            <p:ph idx="1"/>
          </p:nvPr>
        </p:nvSpPr>
        <p:spPr>
          <a:xfrm>
            <a:off x="457200" y="1600200"/>
            <a:ext cx="8305800" cy="5121275"/>
          </a:xfrm>
        </p:spPr>
        <p:txBody>
          <a:bodyPr>
            <a:normAutofit fontScale="92500" lnSpcReduction="10000"/>
          </a:bodyPr>
          <a:lstStyle/>
          <a:p>
            <a:r>
              <a:rPr lang="en-US" dirty="0"/>
              <a:t>“Rewrite” rules over matching logic patterns:</a:t>
            </a:r>
          </a:p>
          <a:p>
            <a:endParaRPr lang="en-US" dirty="0"/>
          </a:p>
          <a:p>
            <a:pPr marL="0" indent="0">
              <a:buNone/>
            </a:pPr>
            <a:endParaRPr lang="en-US" dirty="0"/>
          </a:p>
          <a:p>
            <a:r>
              <a:rPr lang="en-US" dirty="0"/>
              <a:t>Patterns generalize terms, so reachability rules capture rewriting, that is, operational semantics</a:t>
            </a:r>
          </a:p>
          <a:p>
            <a:r>
              <a:rPr lang="en-US" dirty="0"/>
              <a:t>Reachability rules capture Hoare triples</a:t>
            </a:r>
          </a:p>
          <a:p>
            <a:endParaRPr lang="en-US" dirty="0"/>
          </a:p>
          <a:p>
            <a:endParaRPr lang="en-US" dirty="0"/>
          </a:p>
          <a:p>
            <a:r>
              <a:rPr lang="en-US" dirty="0"/>
              <a:t>Sound &amp; relative complete proof system</a:t>
            </a:r>
          </a:p>
          <a:p>
            <a:pPr lvl="1"/>
            <a:r>
              <a:rPr lang="en-US" dirty="0"/>
              <a:t>Now proved as matching logic theorems</a:t>
            </a: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2286000"/>
            <a:ext cx="1809750" cy="6354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sp>
        <p:nvSpPr>
          <p:cNvPr id="10" name="Rounded Rectangular Callout 13">
            <a:extLst>
              <a:ext uri="{FF2B5EF4-FFF2-40B4-BE49-F238E27FC236}">
                <a16:creationId xmlns:a16="http://schemas.microsoft.com/office/drawing/2014/main" id="{DC167A9E-9245-4816-BD72-45DEE16075EF}"/>
              </a:ext>
            </a:extLst>
          </p:cNvPr>
          <p:cNvSpPr/>
          <p:nvPr/>
        </p:nvSpPr>
        <p:spPr>
          <a:xfrm>
            <a:off x="3505200" y="2057400"/>
            <a:ext cx="5486400" cy="1006342"/>
          </a:xfrm>
          <a:prstGeom prst="wedgeRoundRectCallout">
            <a:avLst>
              <a:gd name="adj1" fmla="val -57516"/>
              <a:gd name="adj2" fmla="val -919"/>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Can be expressed in matching logic:</a:t>
            </a:r>
          </a:p>
          <a:p>
            <a:pPr algn="ctr"/>
            <a:r>
              <a:rPr lang="en-US" sz="2800" dirty="0">
                <a:solidFill>
                  <a:schemeClr val="tx1"/>
                </a:solidFill>
                <a:sym typeface="Symbol" panose="05050102010706020507" pitchFamily="18" charset="2"/>
              </a:rPr>
              <a:t>  (’)        is “weak eventually”</a:t>
            </a:r>
            <a:endParaRPr lang="en-US" sz="2800" dirty="0">
              <a:solidFill>
                <a:schemeClr val="tx1"/>
              </a:solidFill>
            </a:endParaRPr>
          </a:p>
        </p:txBody>
      </p:sp>
      <p:pic>
        <p:nvPicPr>
          <p:cNvPr id="5" name="Picture 4">
            <a:extLst>
              <a:ext uri="{FF2B5EF4-FFF2-40B4-BE49-F238E27FC236}">
                <a16:creationId xmlns:a16="http://schemas.microsoft.com/office/drawing/2014/main" id="{D6D3822E-0DBB-452B-8D29-0D8043DCE9DE}"/>
              </a:ext>
            </a:extLst>
          </p:cNvPr>
          <p:cNvPicPr>
            <a:picLocks noChangeAspect="1"/>
          </p:cNvPicPr>
          <p:nvPr/>
        </p:nvPicPr>
        <p:blipFill>
          <a:blip r:embed="rId3"/>
          <a:stretch>
            <a:fillRect/>
          </a:stretch>
        </p:blipFill>
        <p:spPr>
          <a:xfrm>
            <a:off x="228600" y="4714238"/>
            <a:ext cx="3349503" cy="525955"/>
          </a:xfrm>
          <a:prstGeom prst="rect">
            <a:avLst/>
          </a:prstGeom>
        </p:spPr>
      </p:pic>
      <p:pic>
        <p:nvPicPr>
          <p:cNvPr id="6" name="Picture 5">
            <a:extLst>
              <a:ext uri="{FF2B5EF4-FFF2-40B4-BE49-F238E27FC236}">
                <a16:creationId xmlns:a16="http://schemas.microsoft.com/office/drawing/2014/main" id="{87205E82-6590-4CF1-875B-C372B48059F2}"/>
              </a:ext>
            </a:extLst>
          </p:cNvPr>
          <p:cNvPicPr>
            <a:picLocks noChangeAspect="1"/>
          </p:cNvPicPr>
          <p:nvPr/>
        </p:nvPicPr>
        <p:blipFill>
          <a:blip r:embed="rId4"/>
          <a:stretch>
            <a:fillRect/>
          </a:stretch>
        </p:blipFill>
        <p:spPr>
          <a:xfrm>
            <a:off x="4768069" y="4749211"/>
            <a:ext cx="4176713" cy="490982"/>
          </a:xfrm>
          <a:prstGeom prst="rect">
            <a:avLst/>
          </a:prstGeom>
        </p:spPr>
      </p:pic>
      <p:sp>
        <p:nvSpPr>
          <p:cNvPr id="7" name="TextBox 6">
            <a:extLst>
              <a:ext uri="{FF2B5EF4-FFF2-40B4-BE49-F238E27FC236}">
                <a16:creationId xmlns:a16="http://schemas.microsoft.com/office/drawing/2014/main" id="{80C4AF05-061A-4A6C-9AC2-1D7E92F479BC}"/>
              </a:ext>
            </a:extLst>
          </p:cNvPr>
          <p:cNvSpPr txBox="1"/>
          <p:nvPr/>
        </p:nvSpPr>
        <p:spPr>
          <a:xfrm>
            <a:off x="3869419" y="4579203"/>
            <a:ext cx="522900" cy="830997"/>
          </a:xfrm>
          <a:prstGeom prst="rect">
            <a:avLst/>
          </a:prstGeom>
          <a:noFill/>
        </p:spPr>
        <p:txBody>
          <a:bodyPr wrap="none" rtlCol="0">
            <a:spAutoFit/>
          </a:bodyPr>
          <a:lstStyle/>
          <a:p>
            <a:r>
              <a:rPr lang="en-US" sz="4800" dirty="0">
                <a:sym typeface="Symbol" panose="05050102010706020507" pitchFamily="18" charset="2"/>
              </a:rPr>
              <a:t></a:t>
            </a:r>
            <a:endParaRPr lang="en-US" sz="4800" dirty="0"/>
          </a:p>
        </p:txBody>
      </p:sp>
      <p:sp>
        <p:nvSpPr>
          <p:cNvPr id="11" name="Rectangle 10">
            <a:extLst>
              <a:ext uri="{FF2B5EF4-FFF2-40B4-BE49-F238E27FC236}">
                <a16:creationId xmlns:a16="http://schemas.microsoft.com/office/drawing/2014/main" id="{000B41B8-5189-45CE-90D3-526A1CF4F283}"/>
              </a:ext>
            </a:extLst>
          </p:cNvPr>
          <p:cNvSpPr/>
          <p:nvPr/>
        </p:nvSpPr>
        <p:spPr>
          <a:xfrm>
            <a:off x="7467600" y="3932872"/>
            <a:ext cx="1746758" cy="646331"/>
          </a:xfrm>
          <a:prstGeom prst="rect">
            <a:avLst/>
          </a:prstGeom>
        </p:spPr>
        <p:txBody>
          <a:bodyPr wrap="square">
            <a:spAutoFit/>
          </a:bodyPr>
          <a:lstStyle/>
          <a:p>
            <a:r>
              <a:rPr lang="en-US" sz="3600" dirty="0">
                <a:solidFill>
                  <a:prstClr val="white">
                    <a:lumMod val="65000"/>
                  </a:prstClr>
                </a:solidFill>
                <a:ea typeface="+mj-ea"/>
                <a:cs typeface="+mj-cs"/>
              </a:rPr>
              <a:t>[FM’12]</a:t>
            </a:r>
            <a:endParaRPr lang="en-US" sz="1400" dirty="0"/>
          </a:p>
        </p:txBody>
      </p:sp>
    </p:spTree>
    <p:extLst>
      <p:ext uri="{BB962C8B-B14F-4D97-AF65-F5344CB8AC3E}">
        <p14:creationId xmlns:p14="http://schemas.microsoft.com/office/powerpoint/2010/main" val="16712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 = (Best Effort) Implementation of RL</a:t>
            </a:r>
          </a:p>
        </p:txBody>
      </p:sp>
      <p:sp>
        <p:nvSpPr>
          <p:cNvPr id="3" name="Content Placeholder 2"/>
          <p:cNvSpPr>
            <a:spLocks noGrp="1"/>
          </p:cNvSpPr>
          <p:nvPr>
            <p:ph idx="1"/>
          </p:nvPr>
        </p:nvSpPr>
        <p:spPr>
          <a:xfrm>
            <a:off x="457200" y="1600200"/>
            <a:ext cx="8534400" cy="5181600"/>
          </a:xfrm>
        </p:spPr>
        <p:txBody>
          <a:bodyPr>
            <a:normAutofit/>
          </a:bodyPr>
          <a:lstStyle/>
          <a:p>
            <a:r>
              <a:rPr lang="en-US" dirty="0"/>
              <a:t>Reachability logic implemented in K, generically</a:t>
            </a:r>
          </a:p>
          <a:p>
            <a:endParaRPr lang="en-US" dirty="0"/>
          </a:p>
          <a:p>
            <a:endParaRPr lang="en-US" dirty="0"/>
          </a:p>
          <a:p>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438400"/>
            <a:ext cx="4724400" cy="24743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ounded Rectangular Callout 7"/>
          <p:cNvSpPr/>
          <p:nvPr/>
        </p:nvSpPr>
        <p:spPr>
          <a:xfrm>
            <a:off x="457200" y="4932866"/>
            <a:ext cx="1066800" cy="1295400"/>
          </a:xfrm>
          <a:prstGeom prst="wedgeRoundRectCallout">
            <a:avLst>
              <a:gd name="adj1" fmla="val 10221"/>
              <a:gd name="adj2" fmla="val -65004"/>
              <a:gd name="adj3" fmla="val 16667"/>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EVM</a:t>
            </a:r>
          </a:p>
          <a:p>
            <a:r>
              <a:rPr lang="en-US" sz="1600" dirty="0">
                <a:solidFill>
                  <a:schemeClr val="tx1"/>
                </a:solidFill>
              </a:rPr>
              <a:t>IELE</a:t>
            </a:r>
          </a:p>
          <a:p>
            <a:r>
              <a:rPr lang="en-US" sz="1600" dirty="0">
                <a:solidFill>
                  <a:schemeClr val="tx1"/>
                </a:solidFill>
              </a:rPr>
              <a:t>Plutus</a:t>
            </a:r>
          </a:p>
          <a:p>
            <a:r>
              <a:rPr lang="en-US" sz="1600" dirty="0">
                <a:solidFill>
                  <a:schemeClr val="tx1"/>
                </a:solidFill>
              </a:rPr>
              <a:t>Solidity</a:t>
            </a:r>
          </a:p>
          <a:p>
            <a:r>
              <a:rPr lang="en-US" sz="1600" dirty="0">
                <a:solidFill>
                  <a:schemeClr val="tx1"/>
                </a:solidFill>
              </a:rPr>
              <a:t>…</a:t>
            </a:r>
          </a:p>
        </p:txBody>
      </p:sp>
      <p:sp>
        <p:nvSpPr>
          <p:cNvPr id="9" name="Content Placeholder 2"/>
          <p:cNvSpPr txBox="1">
            <a:spLocks/>
          </p:cNvSpPr>
          <p:nvPr/>
        </p:nvSpPr>
        <p:spPr>
          <a:xfrm>
            <a:off x="5410200" y="3124200"/>
            <a:ext cx="3429000" cy="29934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400" dirty="0"/>
          </a:p>
          <a:p>
            <a:r>
              <a:rPr lang="en-US" sz="2000" dirty="0"/>
              <a:t>Evaluated it with the existing semantics of C, Java, and JavaScript, and several tricky programs</a:t>
            </a:r>
          </a:p>
          <a:p>
            <a:r>
              <a:rPr lang="en-US" sz="2000" dirty="0"/>
              <a:t>Morale:</a:t>
            </a:r>
          </a:p>
          <a:p>
            <a:pPr lvl="1"/>
            <a:r>
              <a:rPr lang="en-US" sz="1600" dirty="0"/>
              <a:t>Performance is </a:t>
            </a:r>
            <a:r>
              <a:rPr lang="en-US" sz="1600" i="1" dirty="0">
                <a:solidFill>
                  <a:srgbClr val="FF0000"/>
                </a:solidFill>
              </a:rPr>
              <a:t>not</a:t>
            </a:r>
            <a:r>
              <a:rPr lang="en-US" sz="1600" dirty="0"/>
              <a:t> an issue!</a:t>
            </a:r>
          </a:p>
        </p:txBody>
      </p:sp>
    </p:spTree>
    <p:extLst>
      <p:ext uri="{BB962C8B-B14F-4D97-AF65-F5344CB8AC3E}">
        <p14:creationId xmlns:p14="http://schemas.microsoft.com/office/powerpoint/2010/main" val="339829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45EEE-FB27-4C6B-8C7C-69FDDFA2DCAF}"/>
              </a:ext>
            </a:extLst>
          </p:cNvPr>
          <p:cNvSpPr>
            <a:spLocks noGrp="1"/>
          </p:cNvSpPr>
          <p:nvPr>
            <p:ph type="title"/>
          </p:nvPr>
        </p:nvSpPr>
        <p:spPr/>
        <p:txBody>
          <a:bodyPr>
            <a:normAutofit fontScale="90000"/>
          </a:bodyPr>
          <a:lstStyle/>
          <a:p>
            <a:r>
              <a:rPr lang="en-US" dirty="0"/>
              <a:t>Blockchain Technology</a:t>
            </a:r>
            <a:br>
              <a:rPr lang="en-US" dirty="0"/>
            </a:br>
            <a:r>
              <a:rPr lang="en-US" dirty="0"/>
              <a:t>Unprecedented Security Challenges</a:t>
            </a:r>
          </a:p>
        </p:txBody>
      </p:sp>
      <p:sp>
        <p:nvSpPr>
          <p:cNvPr id="4" name="Slide Number Placeholder 3">
            <a:extLst>
              <a:ext uri="{FF2B5EF4-FFF2-40B4-BE49-F238E27FC236}">
                <a16:creationId xmlns:a16="http://schemas.microsoft.com/office/drawing/2014/main" id="{116B389F-170D-46C5-89DA-8C36FE6A7D76}"/>
              </a:ext>
            </a:extLst>
          </p:cNvPr>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1026" name="Picture 2" descr="What is Blockchain Technology?">
            <a:extLst>
              <a:ext uri="{FF2B5EF4-FFF2-40B4-BE49-F238E27FC236}">
                <a16:creationId xmlns:a16="http://schemas.microsoft.com/office/drawing/2014/main" id="{61E594C8-0F80-4661-A871-7312A562A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8312"/>
            <a:ext cx="9144000"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F2A1A87-1E9B-4FB4-A2DD-775ECA9E6C21}"/>
              </a:ext>
            </a:extLst>
          </p:cNvPr>
          <p:cNvSpPr/>
          <p:nvPr/>
        </p:nvSpPr>
        <p:spPr>
          <a:xfrm>
            <a:off x="1887582" y="4463144"/>
            <a:ext cx="3294018" cy="7184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13">
            <a:extLst>
              <a:ext uri="{FF2B5EF4-FFF2-40B4-BE49-F238E27FC236}">
                <a16:creationId xmlns:a16="http://schemas.microsoft.com/office/drawing/2014/main" id="{952127B3-0CAA-4EDE-AA92-01BC5F81A448}"/>
              </a:ext>
            </a:extLst>
          </p:cNvPr>
          <p:cNvSpPr/>
          <p:nvPr/>
        </p:nvSpPr>
        <p:spPr>
          <a:xfrm>
            <a:off x="76200" y="160338"/>
            <a:ext cx="4114800" cy="1371599"/>
          </a:xfrm>
          <a:prstGeom prst="wedgeRoundRectCallout">
            <a:avLst>
              <a:gd name="adj1" fmla="val -24955"/>
              <a:gd name="adj2" fmla="val 102393"/>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Think “execute some given, publicly visible code, with shared state”!</a:t>
            </a:r>
          </a:p>
        </p:txBody>
      </p:sp>
      <p:sp>
        <p:nvSpPr>
          <p:cNvPr id="9" name="Rounded Rectangular Callout 13">
            <a:extLst>
              <a:ext uri="{FF2B5EF4-FFF2-40B4-BE49-F238E27FC236}">
                <a16:creationId xmlns:a16="http://schemas.microsoft.com/office/drawing/2014/main" id="{3EC9B200-C1D4-4FED-902B-4E9F8FC4975D}"/>
              </a:ext>
            </a:extLst>
          </p:cNvPr>
          <p:cNvSpPr/>
          <p:nvPr/>
        </p:nvSpPr>
        <p:spPr>
          <a:xfrm>
            <a:off x="3223591" y="109285"/>
            <a:ext cx="5410200" cy="1981918"/>
          </a:xfrm>
          <a:prstGeom prst="wedgeRoundRectCallout">
            <a:avLst>
              <a:gd name="adj1" fmla="val -56124"/>
              <a:gd name="adj2" fmla="val 43654"/>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Transaction is broadcast, then “validated” by re-executing it on many “nodes”, using agreed upon languages (virtual machines)</a:t>
            </a:r>
          </a:p>
        </p:txBody>
      </p:sp>
      <p:sp>
        <p:nvSpPr>
          <p:cNvPr id="10" name="Rounded Rectangular Callout 13">
            <a:extLst>
              <a:ext uri="{FF2B5EF4-FFF2-40B4-BE49-F238E27FC236}">
                <a16:creationId xmlns:a16="http://schemas.microsoft.com/office/drawing/2014/main" id="{9F73D7B8-1EA5-46A8-8EE9-551E20D45667}"/>
              </a:ext>
            </a:extLst>
          </p:cNvPr>
          <p:cNvSpPr/>
          <p:nvPr/>
        </p:nvSpPr>
        <p:spPr>
          <a:xfrm>
            <a:off x="5509591" y="971661"/>
            <a:ext cx="3558209" cy="1533302"/>
          </a:xfrm>
          <a:prstGeom prst="wedgeRoundRectCallout">
            <a:avLst>
              <a:gd name="adj1" fmla="val -55735"/>
              <a:gd name="adj2" fmla="val 115509"/>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Validated transactions are then deployed by all nodes locally…</a:t>
            </a:r>
          </a:p>
        </p:txBody>
      </p:sp>
      <p:sp>
        <p:nvSpPr>
          <p:cNvPr id="11" name="Rounded Rectangular Callout 13">
            <a:extLst>
              <a:ext uri="{FF2B5EF4-FFF2-40B4-BE49-F238E27FC236}">
                <a16:creationId xmlns:a16="http://schemas.microsoft.com/office/drawing/2014/main" id="{CC227A52-BD43-4AC5-AAB9-830F5E4B8281}"/>
              </a:ext>
            </a:extLst>
          </p:cNvPr>
          <p:cNvSpPr/>
          <p:nvPr/>
        </p:nvSpPr>
        <p:spPr>
          <a:xfrm>
            <a:off x="4953000" y="2651744"/>
            <a:ext cx="4114800" cy="1778912"/>
          </a:xfrm>
          <a:prstGeom prst="wedgeRoundRectCallout">
            <a:avLst>
              <a:gd name="adj1" fmla="val -47910"/>
              <a:gd name="adj2" fmla="val 74003"/>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 blocks, appending each block, irreversibly, to the public “ledger” or “history” or “blockchain”.</a:t>
            </a:r>
          </a:p>
        </p:txBody>
      </p:sp>
      <p:sp>
        <p:nvSpPr>
          <p:cNvPr id="12" name="Rounded Rectangular Callout 13">
            <a:extLst>
              <a:ext uri="{FF2B5EF4-FFF2-40B4-BE49-F238E27FC236}">
                <a16:creationId xmlns:a16="http://schemas.microsoft.com/office/drawing/2014/main" id="{B4A1A5A0-0B58-424C-83B7-BA66C446BAC0}"/>
              </a:ext>
            </a:extLst>
          </p:cNvPr>
          <p:cNvSpPr/>
          <p:nvPr/>
        </p:nvSpPr>
        <p:spPr>
          <a:xfrm>
            <a:off x="708991" y="2286000"/>
            <a:ext cx="5029200" cy="1778912"/>
          </a:xfrm>
          <a:prstGeom prst="wedgeRoundRectCallout">
            <a:avLst>
              <a:gd name="adj1" fmla="val -1380"/>
              <a:gd name="adj2" fmla="val 86295"/>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Some transactions add new code to the blockchain, called “smart contracts”, which can be executed by other transactions.</a:t>
            </a:r>
          </a:p>
        </p:txBody>
      </p:sp>
      <p:sp>
        <p:nvSpPr>
          <p:cNvPr id="13" name="Rounded Rectangular Callout 13">
            <a:extLst>
              <a:ext uri="{FF2B5EF4-FFF2-40B4-BE49-F238E27FC236}">
                <a16:creationId xmlns:a16="http://schemas.microsoft.com/office/drawing/2014/main" id="{5201CDBD-EA88-4808-A83A-05B1D7B6ED84}"/>
              </a:ext>
            </a:extLst>
          </p:cNvPr>
          <p:cNvSpPr/>
          <p:nvPr/>
        </p:nvSpPr>
        <p:spPr>
          <a:xfrm>
            <a:off x="4114800" y="5075636"/>
            <a:ext cx="5029200" cy="1778912"/>
          </a:xfrm>
          <a:prstGeom prst="wedgeRoundRectCallout">
            <a:avLst>
              <a:gd name="adj1" fmla="val -58099"/>
              <a:gd name="adj2" fmla="val -5059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 the end, all code is public, can be invoked by anybody, and can irreversibly change the history (e.g., steal your money).</a:t>
            </a:r>
          </a:p>
        </p:txBody>
      </p:sp>
      <p:sp>
        <p:nvSpPr>
          <p:cNvPr id="15" name="Rounded Rectangular Callout 13">
            <a:extLst>
              <a:ext uri="{FF2B5EF4-FFF2-40B4-BE49-F238E27FC236}">
                <a16:creationId xmlns:a16="http://schemas.microsoft.com/office/drawing/2014/main" id="{10F1FA7F-B880-4275-8DBE-0D93849B2022}"/>
              </a:ext>
            </a:extLst>
          </p:cNvPr>
          <p:cNvSpPr/>
          <p:nvPr/>
        </p:nvSpPr>
        <p:spPr>
          <a:xfrm>
            <a:off x="480391" y="5214086"/>
            <a:ext cx="4244009" cy="1643913"/>
          </a:xfrm>
          <a:prstGeom prst="wedgeRoundRectCallout">
            <a:avLst>
              <a:gd name="adj1" fmla="val 50566"/>
              <a:gd name="adj2" fmla="val -65706"/>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Hackers have huge incentives to exploit any bugs in smart contracts or underlying infrastructure.</a:t>
            </a:r>
          </a:p>
        </p:txBody>
      </p:sp>
    </p:spTree>
    <p:extLst>
      <p:ext uri="{BB962C8B-B14F-4D97-AF65-F5344CB8AC3E}">
        <p14:creationId xmlns:p14="http://schemas.microsoft.com/office/powerpoint/2010/main" val="203987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OK Performance</a:t>
            </a:r>
          </a:p>
        </p:txBody>
      </p:sp>
      <p:sp>
        <p:nvSpPr>
          <p:cNvPr id="3" name="Content Placeholder 2"/>
          <p:cNvSpPr>
            <a:spLocks noGrp="1"/>
          </p:cNvSpPr>
          <p:nvPr>
            <p:ph idx="1"/>
          </p:nvPr>
        </p:nvSpPr>
        <p:spPr>
          <a:xfrm>
            <a:off x="457200" y="5181600"/>
            <a:ext cx="8458200" cy="1401763"/>
          </a:xfrm>
        </p:spPr>
        <p:txBody>
          <a:bodyPr>
            <a:normAutofit fontScale="70000" lnSpcReduction="20000"/>
          </a:bodyPr>
          <a:lstStyle/>
          <a:p>
            <a:r>
              <a:rPr lang="en-US" dirty="0"/>
              <a:t>Properties very challenging to verify automatically.  We only found one such prover for C, based on a separation logic extension of VCC</a:t>
            </a:r>
          </a:p>
          <a:p>
            <a:pPr lvl="1"/>
            <a:r>
              <a:rPr lang="en-US" dirty="0"/>
              <a:t>Which takes 260 sec to verify AVL insert (ours takes 280 sec; see above)</a:t>
            </a:r>
          </a:p>
        </p:txBody>
      </p:sp>
      <p:pic>
        <p:nvPicPr>
          <p:cNvPr id="7" name="Picture 6"/>
          <p:cNvPicPr>
            <a:picLocks noChangeAspect="1"/>
          </p:cNvPicPr>
          <p:nvPr/>
        </p:nvPicPr>
        <p:blipFill>
          <a:blip r:embed="rId2"/>
          <a:stretch>
            <a:fillRect/>
          </a:stretch>
        </p:blipFill>
        <p:spPr>
          <a:xfrm>
            <a:off x="0" y="1295400"/>
            <a:ext cx="9143238" cy="385927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
        <p:nvSpPr>
          <p:cNvPr id="5" name="Rectangle 4"/>
          <p:cNvSpPr/>
          <p:nvPr/>
        </p:nvSpPr>
        <p:spPr>
          <a:xfrm>
            <a:off x="2895600" y="2532888"/>
            <a:ext cx="21488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457200" y="533400"/>
            <a:ext cx="1905000" cy="685800"/>
          </a:xfrm>
          <a:prstGeom prst="wedgeRoundRectCallout">
            <a:avLst>
              <a:gd name="adj1" fmla="val 87140"/>
              <a:gd name="adj2" fmla="val 103738"/>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Time (seconds) spent on applying semantic steps (symbolic execution)</a:t>
            </a:r>
          </a:p>
        </p:txBody>
      </p:sp>
      <p:sp>
        <p:nvSpPr>
          <p:cNvPr id="8" name="Rounded Rectangular Callout 7"/>
          <p:cNvSpPr/>
          <p:nvPr/>
        </p:nvSpPr>
        <p:spPr>
          <a:xfrm>
            <a:off x="6705600" y="533400"/>
            <a:ext cx="2133600" cy="685800"/>
          </a:xfrm>
          <a:prstGeom prst="wedgeRoundRectCallout">
            <a:avLst>
              <a:gd name="adj1" fmla="val -134268"/>
              <a:gd name="adj2" fmla="val 103918"/>
              <a:gd name="adj3" fmla="val 16667"/>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Time (seconds) spent on domain reasoning (matching logic + querying Z3)</a:t>
            </a:r>
          </a:p>
        </p:txBody>
      </p:sp>
      <p:sp>
        <p:nvSpPr>
          <p:cNvPr id="10" name="Rectangle 9"/>
          <p:cNvSpPr/>
          <p:nvPr/>
        </p:nvSpPr>
        <p:spPr>
          <a:xfrm>
            <a:off x="3363465" y="710625"/>
            <a:ext cx="2294795" cy="584775"/>
          </a:xfrm>
          <a:prstGeom prst="rect">
            <a:avLst/>
          </a:prstGeom>
        </p:spPr>
        <p:txBody>
          <a:bodyPr wrap="none">
            <a:spAutoFit/>
          </a:bodyPr>
          <a:lstStyle/>
          <a:p>
            <a:pPr lvl="0"/>
            <a:r>
              <a:rPr lang="en-US" sz="3200" dirty="0">
                <a:solidFill>
                  <a:prstClr val="white">
                    <a:lumMod val="65000"/>
                  </a:prstClr>
                </a:solidFill>
              </a:rPr>
              <a:t>[OOPLSA’16]</a:t>
            </a:r>
            <a:endParaRPr lang="en-US" sz="3200" dirty="0">
              <a:solidFill>
                <a:prstClr val="black"/>
              </a:solidFill>
            </a:endParaRPr>
          </a:p>
        </p:txBody>
      </p:sp>
    </p:spTree>
    <p:extLst>
      <p:ext uri="{BB962C8B-B14F-4D97-AF65-F5344CB8AC3E}">
        <p14:creationId xmlns:p14="http://schemas.microsoft.com/office/powerpoint/2010/main" val="276423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18146"/>
            <a:ext cx="7772400" cy="1470025"/>
          </a:xfrm>
        </p:spPr>
        <p:txBody>
          <a:bodyPr>
            <a:normAutofit/>
          </a:bodyPr>
          <a:lstStyle/>
          <a:p>
            <a:r>
              <a:rPr lang="en-US" dirty="0"/>
              <a:t>K for the Blockchain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979393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KEVM: Semantics of the Ethereum Virtual Machine (EVM) in K</a:t>
            </a:r>
          </a:p>
        </p:txBody>
      </p:sp>
      <p:sp>
        <p:nvSpPr>
          <p:cNvPr id="3" name="Content Placeholder 2"/>
          <p:cNvSpPr>
            <a:spLocks noGrp="1"/>
          </p:cNvSpPr>
          <p:nvPr>
            <p:ph idx="1"/>
          </p:nvPr>
        </p:nvSpPr>
        <p:spPr>
          <a:xfrm>
            <a:off x="-152400" y="4145386"/>
            <a:ext cx="9296400" cy="2622550"/>
          </a:xfrm>
        </p:spPr>
        <p:txBody>
          <a:bodyPr>
            <a:normAutofit/>
          </a:bodyPr>
          <a:lstStyle/>
          <a:p>
            <a:pPr marL="0" indent="0">
              <a:buNone/>
            </a:pPr>
            <a:r>
              <a:rPr lang="en-US" dirty="0"/>
              <a:t>    Complete semantics of EVM in K</a:t>
            </a:r>
          </a:p>
          <a:p>
            <a:pPr lvl="1"/>
            <a:r>
              <a:rPr lang="en-US" dirty="0">
                <a:hlinkClick r:id="rId2"/>
              </a:rPr>
              <a:t>https://github.com/kframework/evm-semantics</a:t>
            </a:r>
            <a:endParaRPr lang="en-US" dirty="0"/>
          </a:p>
          <a:p>
            <a:pPr lvl="1"/>
            <a:r>
              <a:rPr lang="en-US" dirty="0"/>
              <a:t>Passes 60,000+ tests of C++ reference implementation</a:t>
            </a:r>
          </a:p>
          <a:p>
            <a:pPr lvl="1"/>
            <a:r>
              <a:rPr lang="en-US" dirty="0">
                <a:solidFill>
                  <a:srgbClr val="0070C0"/>
                </a:solidFill>
              </a:rPr>
              <a:t>One order of magnitude slower than C++ implementation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
        <p:nvSpPr>
          <p:cNvPr id="5" name="Rectangle 4">
            <a:extLst>
              <a:ext uri="{FF2B5EF4-FFF2-40B4-BE49-F238E27FC236}">
                <a16:creationId xmlns:a16="http://schemas.microsoft.com/office/drawing/2014/main" id="{04928E61-899C-4F94-90EF-DF921C452F73}"/>
              </a:ext>
            </a:extLst>
          </p:cNvPr>
          <p:cNvSpPr/>
          <p:nvPr/>
        </p:nvSpPr>
        <p:spPr>
          <a:xfrm>
            <a:off x="5043428" y="1597531"/>
            <a:ext cx="1509772" cy="584775"/>
          </a:xfrm>
          <a:prstGeom prst="rect">
            <a:avLst/>
          </a:prstGeom>
        </p:spPr>
        <p:txBody>
          <a:bodyPr wrap="none">
            <a:spAutoFit/>
          </a:bodyPr>
          <a:lstStyle/>
          <a:p>
            <a:pPr lvl="0"/>
            <a:r>
              <a:rPr lang="en-US" sz="3200" dirty="0">
                <a:solidFill>
                  <a:prstClr val="white">
                    <a:lumMod val="65000"/>
                  </a:prstClr>
                </a:solidFill>
              </a:rPr>
              <a:t>[CSL’18]</a:t>
            </a:r>
            <a:endParaRPr lang="en-US" sz="3200" dirty="0">
              <a:solidFill>
                <a:prstClr val="black"/>
              </a:solidFill>
            </a:endParaRPr>
          </a:p>
        </p:txBody>
      </p:sp>
      <p:pic>
        <p:nvPicPr>
          <p:cNvPr id="6" name="Picture 5">
            <a:extLst>
              <a:ext uri="{FF2B5EF4-FFF2-40B4-BE49-F238E27FC236}">
                <a16:creationId xmlns:a16="http://schemas.microsoft.com/office/drawing/2014/main" id="{78D21C69-BF6F-481A-B337-A771075ABC28}"/>
              </a:ext>
            </a:extLst>
          </p:cNvPr>
          <p:cNvPicPr>
            <a:picLocks noChangeAspect="1"/>
          </p:cNvPicPr>
          <p:nvPr/>
        </p:nvPicPr>
        <p:blipFill>
          <a:blip r:embed="rId3"/>
          <a:stretch>
            <a:fillRect/>
          </a:stretch>
        </p:blipFill>
        <p:spPr>
          <a:xfrm>
            <a:off x="457200" y="1695662"/>
            <a:ext cx="3878036" cy="2171700"/>
          </a:xfrm>
          <a:prstGeom prst="rect">
            <a:avLst/>
          </a:prstGeom>
        </p:spPr>
      </p:pic>
    </p:spTree>
    <p:extLst>
      <p:ext uri="{BB962C8B-B14F-4D97-AF65-F5344CB8AC3E}">
        <p14:creationId xmlns:p14="http://schemas.microsoft.com/office/powerpoint/2010/main" val="1238128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28CE-2422-426A-8E70-FB8E3A69F035}"/>
              </a:ext>
            </a:extLst>
          </p:cNvPr>
          <p:cNvSpPr>
            <a:spLocks noGrp="1"/>
          </p:cNvSpPr>
          <p:nvPr>
            <p:ph type="title"/>
          </p:nvPr>
        </p:nvSpPr>
        <p:spPr/>
        <p:txBody>
          <a:bodyPr/>
          <a:lstStyle/>
          <a:p>
            <a:r>
              <a:rPr lang="en-US" dirty="0"/>
              <a:t>What Can We Do with KEVM?</a:t>
            </a:r>
          </a:p>
        </p:txBody>
      </p:sp>
      <p:sp>
        <p:nvSpPr>
          <p:cNvPr id="3" name="Content Placeholder 2">
            <a:extLst>
              <a:ext uri="{FF2B5EF4-FFF2-40B4-BE49-F238E27FC236}">
                <a16:creationId xmlns:a16="http://schemas.microsoft.com/office/drawing/2014/main" id="{7A912A3D-235D-485F-9E71-9DAE24418667}"/>
              </a:ext>
            </a:extLst>
          </p:cNvPr>
          <p:cNvSpPr>
            <a:spLocks noGrp="1"/>
          </p:cNvSpPr>
          <p:nvPr>
            <p:ph idx="1"/>
          </p:nvPr>
        </p:nvSpPr>
        <p:spPr>
          <a:xfrm>
            <a:off x="455023" y="1424169"/>
            <a:ext cx="8229600" cy="1623831"/>
          </a:xfrm>
        </p:spPr>
        <p:txBody>
          <a:bodyPr/>
          <a:lstStyle/>
          <a:p>
            <a:pPr marL="0" indent="0">
              <a:buNone/>
            </a:pPr>
            <a:r>
              <a:rPr lang="en-US" dirty="0"/>
              <a:t>1) </a:t>
            </a:r>
            <a:r>
              <a:rPr lang="en-US" dirty="0">
                <a:solidFill>
                  <a:srgbClr val="0070C0"/>
                </a:solidFill>
              </a:rPr>
              <a:t>Generate and deploy correct-by-construction EVM client!  </a:t>
            </a:r>
            <a:r>
              <a:rPr lang="en-US" dirty="0"/>
              <a:t>IOHK has just done that, in collaboration with RV, as a </a:t>
            </a:r>
            <a:r>
              <a:rPr lang="en-US" dirty="0" err="1"/>
              <a:t>Cardano</a:t>
            </a:r>
            <a:r>
              <a:rPr lang="en-US" dirty="0"/>
              <a:t> </a:t>
            </a:r>
            <a:r>
              <a:rPr lang="en-US" dirty="0" err="1"/>
              <a:t>testnet</a:t>
            </a:r>
            <a:r>
              <a:rPr lang="en-US" dirty="0"/>
              <a:t>:</a:t>
            </a:r>
          </a:p>
        </p:txBody>
      </p:sp>
      <p:sp>
        <p:nvSpPr>
          <p:cNvPr id="4" name="Slide Number Placeholder 3">
            <a:extLst>
              <a:ext uri="{FF2B5EF4-FFF2-40B4-BE49-F238E27FC236}">
                <a16:creationId xmlns:a16="http://schemas.microsoft.com/office/drawing/2014/main" id="{C3ADB48D-092F-462E-B897-4E1935E24147}"/>
              </a:ext>
            </a:extLst>
          </p:cNvPr>
          <p:cNvSpPr>
            <a:spLocks noGrp="1"/>
          </p:cNvSpPr>
          <p:nvPr>
            <p:ph type="sldNum" sz="quarter" idx="12"/>
          </p:nvPr>
        </p:nvSpPr>
        <p:spPr/>
        <p:txBody>
          <a:bodyPr/>
          <a:lstStyle/>
          <a:p>
            <a:fld id="{B6F15528-21DE-4FAA-801E-634DDDAF4B2B}" type="slidenum">
              <a:rPr lang="en-US" smtClean="0"/>
              <a:pPr/>
              <a:t>33</a:t>
            </a:fld>
            <a:endParaRPr lang="en-US" dirty="0"/>
          </a:p>
        </p:txBody>
      </p:sp>
      <p:pic>
        <p:nvPicPr>
          <p:cNvPr id="5" name="Picture 4">
            <a:extLst>
              <a:ext uri="{FF2B5EF4-FFF2-40B4-BE49-F238E27FC236}">
                <a16:creationId xmlns:a16="http://schemas.microsoft.com/office/drawing/2014/main" id="{2C24D1BC-112E-40E0-AE8B-7A9CADFFE71E}"/>
              </a:ext>
            </a:extLst>
          </p:cNvPr>
          <p:cNvPicPr>
            <a:picLocks noChangeAspect="1"/>
          </p:cNvPicPr>
          <p:nvPr/>
        </p:nvPicPr>
        <p:blipFill>
          <a:blip r:embed="rId2"/>
          <a:stretch>
            <a:fillRect/>
          </a:stretch>
        </p:blipFill>
        <p:spPr>
          <a:xfrm>
            <a:off x="64794" y="3320777"/>
            <a:ext cx="4408183" cy="3400697"/>
          </a:xfrm>
          <a:prstGeom prst="rect">
            <a:avLst/>
          </a:prstGeom>
        </p:spPr>
      </p:pic>
      <p:pic>
        <p:nvPicPr>
          <p:cNvPr id="6" name="Picture 5">
            <a:extLst>
              <a:ext uri="{FF2B5EF4-FFF2-40B4-BE49-F238E27FC236}">
                <a16:creationId xmlns:a16="http://schemas.microsoft.com/office/drawing/2014/main" id="{70130B9B-A267-493C-9FC1-DF81ABA82291}"/>
              </a:ext>
            </a:extLst>
          </p:cNvPr>
          <p:cNvPicPr>
            <a:picLocks noChangeAspect="1"/>
          </p:cNvPicPr>
          <p:nvPr/>
        </p:nvPicPr>
        <p:blipFill>
          <a:blip r:embed="rId3"/>
          <a:stretch>
            <a:fillRect/>
          </a:stretch>
        </p:blipFill>
        <p:spPr>
          <a:xfrm>
            <a:off x="4528868" y="3320777"/>
            <a:ext cx="4615132" cy="3429000"/>
          </a:xfrm>
          <a:prstGeom prst="rect">
            <a:avLst/>
          </a:prstGeom>
        </p:spPr>
      </p:pic>
    </p:spTree>
    <p:extLst>
      <p:ext uri="{BB962C8B-B14F-4D97-AF65-F5344CB8AC3E}">
        <p14:creationId xmlns:p14="http://schemas.microsoft.com/office/powerpoint/2010/main" val="104991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28CE-2422-426A-8E70-FB8E3A69F035}"/>
              </a:ext>
            </a:extLst>
          </p:cNvPr>
          <p:cNvSpPr>
            <a:spLocks noGrp="1"/>
          </p:cNvSpPr>
          <p:nvPr>
            <p:ph type="title"/>
          </p:nvPr>
        </p:nvSpPr>
        <p:spPr>
          <a:xfrm>
            <a:off x="457200" y="152400"/>
            <a:ext cx="8229600" cy="1143000"/>
          </a:xfrm>
        </p:spPr>
        <p:txBody>
          <a:bodyPr/>
          <a:lstStyle/>
          <a:p>
            <a:r>
              <a:rPr lang="en-US" dirty="0"/>
              <a:t>What Can We Do with KEVM?</a:t>
            </a:r>
          </a:p>
        </p:txBody>
      </p:sp>
      <p:sp>
        <p:nvSpPr>
          <p:cNvPr id="3" name="Content Placeholder 2">
            <a:extLst>
              <a:ext uri="{FF2B5EF4-FFF2-40B4-BE49-F238E27FC236}">
                <a16:creationId xmlns:a16="http://schemas.microsoft.com/office/drawing/2014/main" id="{7A912A3D-235D-485F-9E71-9DAE24418667}"/>
              </a:ext>
            </a:extLst>
          </p:cNvPr>
          <p:cNvSpPr>
            <a:spLocks noGrp="1"/>
          </p:cNvSpPr>
          <p:nvPr>
            <p:ph idx="1"/>
          </p:nvPr>
        </p:nvSpPr>
        <p:spPr>
          <a:xfrm>
            <a:off x="455023" y="1219200"/>
            <a:ext cx="8229600" cy="1623831"/>
          </a:xfrm>
        </p:spPr>
        <p:txBody>
          <a:bodyPr>
            <a:normAutofit/>
          </a:bodyPr>
          <a:lstStyle/>
          <a:p>
            <a:pPr marL="0" indent="0">
              <a:buNone/>
            </a:pPr>
            <a:r>
              <a:rPr lang="en-US" dirty="0"/>
              <a:t>2) </a:t>
            </a:r>
            <a:r>
              <a:rPr lang="en-US" dirty="0">
                <a:solidFill>
                  <a:srgbClr val="0070C0"/>
                </a:solidFill>
              </a:rPr>
              <a:t>Formally verify Ethereum smart contracts!  </a:t>
            </a:r>
            <a:r>
              <a:rPr lang="en-US" dirty="0"/>
              <a:t>RV is doing that, commercially.  RV also won Ethereum Security grant to verify Casper.</a:t>
            </a:r>
          </a:p>
        </p:txBody>
      </p:sp>
      <p:sp>
        <p:nvSpPr>
          <p:cNvPr id="4" name="Slide Number Placeholder 3">
            <a:extLst>
              <a:ext uri="{FF2B5EF4-FFF2-40B4-BE49-F238E27FC236}">
                <a16:creationId xmlns:a16="http://schemas.microsoft.com/office/drawing/2014/main" id="{C3ADB48D-092F-462E-B897-4E1935E24147}"/>
              </a:ext>
            </a:extLst>
          </p:cNvPr>
          <p:cNvSpPr>
            <a:spLocks noGrp="1"/>
          </p:cNvSpPr>
          <p:nvPr>
            <p:ph type="sldNum" sz="quarter" idx="12"/>
          </p:nvPr>
        </p:nvSpPr>
        <p:spPr/>
        <p:txBody>
          <a:bodyPr/>
          <a:lstStyle/>
          <a:p>
            <a:fld id="{B6F15528-21DE-4FAA-801E-634DDDAF4B2B}" type="slidenum">
              <a:rPr lang="en-US" smtClean="0"/>
              <a:pPr/>
              <a:t>34</a:t>
            </a:fld>
            <a:endParaRPr lang="en-US" dirty="0"/>
          </a:p>
        </p:txBody>
      </p:sp>
      <p:pic>
        <p:nvPicPr>
          <p:cNvPr id="7" name="Picture 6">
            <a:extLst>
              <a:ext uri="{FF2B5EF4-FFF2-40B4-BE49-F238E27FC236}">
                <a16:creationId xmlns:a16="http://schemas.microsoft.com/office/drawing/2014/main" id="{79050A18-F2C6-4D47-B3C3-6EE6C6F3A1AD}"/>
              </a:ext>
            </a:extLst>
          </p:cNvPr>
          <p:cNvPicPr>
            <a:picLocks noChangeAspect="1"/>
          </p:cNvPicPr>
          <p:nvPr/>
        </p:nvPicPr>
        <p:blipFill>
          <a:blip r:embed="rId2"/>
          <a:stretch>
            <a:fillRect/>
          </a:stretch>
        </p:blipFill>
        <p:spPr>
          <a:xfrm>
            <a:off x="412271" y="2946180"/>
            <a:ext cx="6324600" cy="3911820"/>
          </a:xfrm>
          <a:prstGeom prst="rect">
            <a:avLst/>
          </a:prstGeom>
        </p:spPr>
      </p:pic>
      <p:grpSp>
        <p:nvGrpSpPr>
          <p:cNvPr id="10" name="Group 9">
            <a:extLst>
              <a:ext uri="{FF2B5EF4-FFF2-40B4-BE49-F238E27FC236}">
                <a16:creationId xmlns:a16="http://schemas.microsoft.com/office/drawing/2014/main" id="{568D7119-FDA7-46F1-A2EE-3E18434848BF}"/>
              </a:ext>
            </a:extLst>
          </p:cNvPr>
          <p:cNvGrpSpPr/>
          <p:nvPr/>
        </p:nvGrpSpPr>
        <p:grpSpPr>
          <a:xfrm>
            <a:off x="2602281" y="2903523"/>
            <a:ext cx="6082342" cy="3783118"/>
            <a:chOff x="2602281" y="2903523"/>
            <a:chExt cx="6082342" cy="3783118"/>
          </a:xfrm>
        </p:grpSpPr>
        <p:pic>
          <p:nvPicPr>
            <p:cNvPr id="8" name="Picture 7">
              <a:extLst>
                <a:ext uri="{FF2B5EF4-FFF2-40B4-BE49-F238E27FC236}">
                  <a16:creationId xmlns:a16="http://schemas.microsoft.com/office/drawing/2014/main" id="{D41692CD-7ABC-4EE9-99EC-E045C9D8147D}"/>
                </a:ext>
              </a:extLst>
            </p:cNvPr>
            <p:cNvPicPr>
              <a:picLocks noChangeAspect="1"/>
            </p:cNvPicPr>
            <p:nvPr/>
          </p:nvPicPr>
          <p:blipFill>
            <a:blip r:embed="rId3"/>
            <a:stretch>
              <a:fillRect/>
            </a:stretch>
          </p:blipFill>
          <p:spPr>
            <a:xfrm>
              <a:off x="2602281" y="2903523"/>
              <a:ext cx="6082342" cy="3783118"/>
            </a:xfrm>
            <a:prstGeom prst="rect">
              <a:avLst/>
            </a:prstGeom>
          </p:spPr>
        </p:pic>
        <p:sp>
          <p:nvSpPr>
            <p:cNvPr id="9" name="Rectangle: Rounded Corners 8">
              <a:extLst>
                <a:ext uri="{FF2B5EF4-FFF2-40B4-BE49-F238E27FC236}">
                  <a16:creationId xmlns:a16="http://schemas.microsoft.com/office/drawing/2014/main" id="{002F1F54-AEE4-47CB-82A0-9F8386869777}"/>
                </a:ext>
              </a:extLst>
            </p:cNvPr>
            <p:cNvSpPr/>
            <p:nvPr/>
          </p:nvSpPr>
          <p:spPr>
            <a:xfrm>
              <a:off x="3139437" y="4114800"/>
              <a:ext cx="4038600" cy="304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0372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203F-5F92-45EE-BB62-1AA3AFA78448}"/>
              </a:ext>
            </a:extLst>
          </p:cNvPr>
          <p:cNvSpPr>
            <a:spLocks noGrp="1"/>
          </p:cNvSpPr>
          <p:nvPr>
            <p:ph type="title"/>
          </p:nvPr>
        </p:nvSpPr>
        <p:spPr/>
        <p:txBody>
          <a:bodyPr>
            <a:normAutofit fontScale="90000"/>
          </a:bodyPr>
          <a:lstStyle/>
          <a:p>
            <a:r>
              <a:rPr lang="en-US" dirty="0"/>
              <a:t>EVM Not Human Readable</a:t>
            </a:r>
            <a:br>
              <a:rPr lang="en-US" dirty="0"/>
            </a:br>
            <a:r>
              <a:rPr lang="en-US" dirty="0"/>
              <a:t>(among other </a:t>
            </a:r>
            <a:r>
              <a:rPr lang="en-US" dirty="0" err="1"/>
              <a:t>nuisences</a:t>
            </a:r>
            <a:r>
              <a:rPr lang="en-US" dirty="0"/>
              <a:t>)</a:t>
            </a:r>
          </a:p>
        </p:txBody>
      </p:sp>
      <p:sp>
        <p:nvSpPr>
          <p:cNvPr id="4" name="Slide Number Placeholder 3">
            <a:extLst>
              <a:ext uri="{FF2B5EF4-FFF2-40B4-BE49-F238E27FC236}">
                <a16:creationId xmlns:a16="http://schemas.microsoft.com/office/drawing/2014/main" id="{897B49CC-476F-401C-9664-6A37EEDA06D3}"/>
              </a:ext>
            </a:extLst>
          </p:cNvPr>
          <p:cNvSpPr>
            <a:spLocks noGrp="1"/>
          </p:cNvSpPr>
          <p:nvPr>
            <p:ph type="sldNum" sz="quarter" idx="12"/>
          </p:nvPr>
        </p:nvSpPr>
        <p:spPr/>
        <p:txBody>
          <a:bodyPr/>
          <a:lstStyle/>
          <a:p>
            <a:fld id="{B6F15528-21DE-4FAA-801E-634DDDAF4B2B}" type="slidenum">
              <a:rPr lang="en-US" smtClean="0"/>
              <a:pPr/>
              <a:t>35</a:t>
            </a:fld>
            <a:endParaRPr lang="en-US" dirty="0"/>
          </a:p>
        </p:txBody>
      </p:sp>
      <p:pic>
        <p:nvPicPr>
          <p:cNvPr id="5" name="Picture 4">
            <a:extLst>
              <a:ext uri="{FF2B5EF4-FFF2-40B4-BE49-F238E27FC236}">
                <a16:creationId xmlns:a16="http://schemas.microsoft.com/office/drawing/2014/main" id="{BD88AE75-E671-4679-BCAE-7384641B3848}"/>
              </a:ext>
            </a:extLst>
          </p:cNvPr>
          <p:cNvPicPr>
            <a:picLocks noChangeAspect="1"/>
          </p:cNvPicPr>
          <p:nvPr/>
        </p:nvPicPr>
        <p:blipFill>
          <a:blip r:embed="rId2"/>
          <a:stretch>
            <a:fillRect/>
          </a:stretch>
        </p:blipFill>
        <p:spPr>
          <a:xfrm>
            <a:off x="8709" y="2362200"/>
            <a:ext cx="8905148" cy="3200400"/>
          </a:xfrm>
          <a:prstGeom prst="rect">
            <a:avLst/>
          </a:prstGeom>
        </p:spPr>
      </p:pic>
      <p:sp>
        <p:nvSpPr>
          <p:cNvPr id="6" name="Rectangle: Rounded Corners 5">
            <a:extLst>
              <a:ext uri="{FF2B5EF4-FFF2-40B4-BE49-F238E27FC236}">
                <a16:creationId xmlns:a16="http://schemas.microsoft.com/office/drawing/2014/main" id="{E3BBB251-20BB-4B8C-8E8F-1676A5C98250}"/>
              </a:ext>
            </a:extLst>
          </p:cNvPr>
          <p:cNvSpPr/>
          <p:nvPr/>
        </p:nvSpPr>
        <p:spPr>
          <a:xfrm>
            <a:off x="2403883" y="1750151"/>
            <a:ext cx="4114800" cy="4971324"/>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a:t>
            </a:r>
            <a:r>
              <a:rPr lang="en-US" sz="2400" dirty="0">
                <a:solidFill>
                  <a:srgbClr val="0070C0"/>
                </a:solidFill>
              </a:rPr>
              <a:t>define</a:t>
            </a:r>
            <a:r>
              <a:rPr lang="en-US" sz="2400" dirty="0">
                <a:solidFill>
                  <a:schemeClr val="tx1"/>
                </a:solidFill>
              </a:rPr>
              <a:t> </a:t>
            </a:r>
            <a:r>
              <a:rPr lang="en-US" sz="2400" dirty="0">
                <a:solidFill>
                  <a:srgbClr val="0070C0"/>
                </a:solidFill>
              </a:rPr>
              <a:t>public</a:t>
            </a:r>
            <a:r>
              <a:rPr lang="en-US" sz="2400" dirty="0">
                <a:solidFill>
                  <a:schemeClr val="tx1"/>
                </a:solidFill>
              </a:rPr>
              <a:t> @sum(%n) {</a:t>
            </a:r>
          </a:p>
          <a:p>
            <a:r>
              <a:rPr lang="en-US" sz="2400" dirty="0">
                <a:solidFill>
                  <a:schemeClr val="tx1"/>
                </a:solidFill>
              </a:rPr>
              <a:t>    %result = 0</a:t>
            </a:r>
          </a:p>
          <a:p>
            <a:r>
              <a:rPr lang="en-US" sz="2400" dirty="0">
                <a:solidFill>
                  <a:schemeClr val="tx1"/>
                </a:solidFill>
              </a:rPr>
              <a:t> </a:t>
            </a:r>
            <a:r>
              <a:rPr lang="en-US" sz="2400" dirty="0">
                <a:solidFill>
                  <a:srgbClr val="FF0000"/>
                </a:solidFill>
              </a:rPr>
              <a:t>condition:</a:t>
            </a:r>
          </a:p>
          <a:p>
            <a:r>
              <a:rPr lang="en-US" sz="2400" dirty="0">
                <a:solidFill>
                  <a:schemeClr val="tx1"/>
                </a:solidFill>
              </a:rPr>
              <a:t>    %</a:t>
            </a:r>
            <a:r>
              <a:rPr lang="en-US" sz="2400" dirty="0" err="1">
                <a:solidFill>
                  <a:schemeClr val="tx1"/>
                </a:solidFill>
              </a:rPr>
              <a:t>cond</a:t>
            </a:r>
            <a:r>
              <a:rPr lang="en-US" sz="2400" dirty="0">
                <a:solidFill>
                  <a:schemeClr val="tx1"/>
                </a:solidFill>
              </a:rPr>
              <a:t> = </a:t>
            </a:r>
            <a:r>
              <a:rPr lang="en-US" sz="2400" dirty="0" err="1">
                <a:solidFill>
                  <a:srgbClr val="0070C0"/>
                </a:solidFill>
              </a:rPr>
              <a:t>cmp</a:t>
            </a:r>
            <a:r>
              <a:rPr lang="en-US" sz="2400" dirty="0">
                <a:solidFill>
                  <a:schemeClr val="tx1"/>
                </a:solidFill>
              </a:rPr>
              <a:t> </a:t>
            </a:r>
            <a:r>
              <a:rPr lang="en-US" sz="2400" dirty="0">
                <a:solidFill>
                  <a:srgbClr val="0070C0"/>
                </a:solidFill>
              </a:rPr>
              <a:t>le</a:t>
            </a:r>
            <a:r>
              <a:rPr lang="en-US" sz="2400" dirty="0">
                <a:solidFill>
                  <a:schemeClr val="tx1"/>
                </a:solidFill>
              </a:rPr>
              <a:t> %n, 0</a:t>
            </a:r>
          </a:p>
          <a:p>
            <a:r>
              <a:rPr lang="en-US" sz="2400" dirty="0">
                <a:solidFill>
                  <a:schemeClr val="tx1"/>
                </a:solidFill>
              </a:rPr>
              <a:t>    </a:t>
            </a:r>
            <a:r>
              <a:rPr lang="en-US" sz="2400" dirty="0" err="1">
                <a:solidFill>
                  <a:srgbClr val="0070C0"/>
                </a:solidFill>
              </a:rPr>
              <a:t>br</a:t>
            </a:r>
            <a:r>
              <a:rPr lang="en-US" sz="2400" dirty="0">
                <a:solidFill>
                  <a:schemeClr val="tx1"/>
                </a:solidFill>
              </a:rPr>
              <a:t> %</a:t>
            </a:r>
            <a:r>
              <a:rPr lang="en-US" sz="2400" dirty="0" err="1">
                <a:solidFill>
                  <a:schemeClr val="tx1"/>
                </a:solidFill>
              </a:rPr>
              <a:t>cond</a:t>
            </a:r>
            <a:r>
              <a:rPr lang="en-US" sz="2400" dirty="0">
                <a:solidFill>
                  <a:schemeClr val="tx1"/>
                </a:solidFill>
              </a:rPr>
              <a:t>, </a:t>
            </a:r>
            <a:r>
              <a:rPr lang="en-US" sz="2400" dirty="0" err="1">
                <a:solidFill>
                  <a:srgbClr val="FF0000"/>
                </a:solidFill>
              </a:rPr>
              <a:t>after_loop</a:t>
            </a:r>
            <a:endParaRPr lang="en-US" sz="2400" dirty="0">
              <a:solidFill>
                <a:srgbClr val="FF0000"/>
              </a:solidFill>
            </a:endParaRPr>
          </a:p>
          <a:p>
            <a:r>
              <a:rPr lang="en-US" sz="2400" dirty="0">
                <a:solidFill>
                  <a:schemeClr val="tx1"/>
                </a:solidFill>
              </a:rPr>
              <a:t>    %result = </a:t>
            </a:r>
            <a:r>
              <a:rPr lang="en-US" sz="2400" dirty="0">
                <a:solidFill>
                  <a:srgbClr val="0070C0"/>
                </a:solidFill>
              </a:rPr>
              <a:t>add</a:t>
            </a:r>
            <a:r>
              <a:rPr lang="en-US" sz="2400" dirty="0">
                <a:solidFill>
                  <a:schemeClr val="tx1"/>
                </a:solidFill>
              </a:rPr>
              <a:t> %result, %n</a:t>
            </a:r>
          </a:p>
          <a:p>
            <a:r>
              <a:rPr lang="en-US" sz="2400" dirty="0">
                <a:solidFill>
                  <a:schemeClr val="tx1"/>
                </a:solidFill>
              </a:rPr>
              <a:t>    %n = </a:t>
            </a:r>
            <a:r>
              <a:rPr lang="en-US" sz="2400" dirty="0">
                <a:solidFill>
                  <a:srgbClr val="0070C0"/>
                </a:solidFill>
              </a:rPr>
              <a:t>sub</a:t>
            </a:r>
            <a:r>
              <a:rPr lang="en-US" sz="2400" dirty="0">
                <a:solidFill>
                  <a:schemeClr val="tx1"/>
                </a:solidFill>
              </a:rPr>
              <a:t> %n, 1</a:t>
            </a:r>
          </a:p>
          <a:p>
            <a:r>
              <a:rPr lang="en-US" sz="2400" dirty="0">
                <a:solidFill>
                  <a:schemeClr val="tx1"/>
                </a:solidFill>
              </a:rPr>
              <a:t>    </a:t>
            </a:r>
            <a:r>
              <a:rPr lang="en-US" sz="2400" dirty="0" err="1">
                <a:solidFill>
                  <a:srgbClr val="0070C0"/>
                </a:solidFill>
              </a:rPr>
              <a:t>br</a:t>
            </a:r>
            <a:r>
              <a:rPr lang="en-US" sz="2400" dirty="0">
                <a:solidFill>
                  <a:schemeClr val="tx1"/>
                </a:solidFill>
              </a:rPr>
              <a:t> </a:t>
            </a:r>
            <a:r>
              <a:rPr lang="en-US" sz="2400" dirty="0">
                <a:solidFill>
                  <a:srgbClr val="FF0000"/>
                </a:solidFill>
              </a:rPr>
              <a:t>condition</a:t>
            </a:r>
          </a:p>
          <a:p>
            <a:r>
              <a:rPr lang="en-US" sz="2400" dirty="0">
                <a:solidFill>
                  <a:srgbClr val="FF0000"/>
                </a:solidFill>
              </a:rPr>
              <a:t> </a:t>
            </a:r>
            <a:r>
              <a:rPr lang="en-US" sz="2400" dirty="0" err="1">
                <a:solidFill>
                  <a:srgbClr val="FF0000"/>
                </a:solidFill>
              </a:rPr>
              <a:t>after_loop</a:t>
            </a:r>
            <a:r>
              <a:rPr lang="en-US" sz="2400" dirty="0">
                <a:solidFill>
                  <a:srgbClr val="FF0000"/>
                </a:solidFill>
              </a:rPr>
              <a:t>:</a:t>
            </a:r>
          </a:p>
          <a:p>
            <a:r>
              <a:rPr lang="en-US" sz="2400" dirty="0">
                <a:solidFill>
                  <a:schemeClr val="tx1"/>
                </a:solidFill>
              </a:rPr>
              <a:t>    </a:t>
            </a:r>
            <a:r>
              <a:rPr lang="en-US" sz="2400" dirty="0">
                <a:solidFill>
                  <a:srgbClr val="0070C0"/>
                </a:solidFill>
              </a:rPr>
              <a:t>ret</a:t>
            </a:r>
            <a:r>
              <a:rPr lang="en-US" sz="2400" dirty="0">
                <a:solidFill>
                  <a:schemeClr val="tx1"/>
                </a:solidFill>
              </a:rPr>
              <a:t> %result</a:t>
            </a:r>
          </a:p>
          <a:p>
            <a:r>
              <a:rPr lang="en-US" sz="2400" dirty="0">
                <a:solidFill>
                  <a:schemeClr val="tx1"/>
                </a:solidFill>
              </a:rPr>
              <a:t>}</a:t>
            </a:r>
          </a:p>
        </p:txBody>
      </p:sp>
      <p:pic>
        <p:nvPicPr>
          <p:cNvPr id="11" name="Picture 10">
            <a:extLst>
              <a:ext uri="{FF2B5EF4-FFF2-40B4-BE49-F238E27FC236}">
                <a16:creationId xmlns:a16="http://schemas.microsoft.com/office/drawing/2014/main" id="{B8D17EA5-F07D-43FF-90B2-46D2AC5B5F06}"/>
              </a:ext>
            </a:extLst>
          </p:cNvPr>
          <p:cNvPicPr>
            <a:picLocks noChangeAspect="1"/>
          </p:cNvPicPr>
          <p:nvPr/>
        </p:nvPicPr>
        <p:blipFill>
          <a:blip r:embed="rId3"/>
          <a:stretch>
            <a:fillRect/>
          </a:stretch>
        </p:blipFill>
        <p:spPr>
          <a:xfrm>
            <a:off x="7327395" y="1612197"/>
            <a:ext cx="988299" cy="2414451"/>
          </a:xfrm>
          <a:prstGeom prst="rect">
            <a:avLst/>
          </a:prstGeom>
        </p:spPr>
      </p:pic>
      <p:sp>
        <p:nvSpPr>
          <p:cNvPr id="12" name="Thought Bubble: Cloud 11">
            <a:extLst>
              <a:ext uri="{FF2B5EF4-FFF2-40B4-BE49-F238E27FC236}">
                <a16:creationId xmlns:a16="http://schemas.microsoft.com/office/drawing/2014/main" id="{2AB0797D-EB2C-4B80-BDC5-B46EAF67201E}"/>
              </a:ext>
            </a:extLst>
          </p:cNvPr>
          <p:cNvSpPr/>
          <p:nvPr/>
        </p:nvSpPr>
        <p:spPr>
          <a:xfrm>
            <a:off x="6000206" y="519544"/>
            <a:ext cx="3124200" cy="1676400"/>
          </a:xfrm>
          <a:prstGeom prst="cloudCallout">
            <a:avLst>
              <a:gd name="adj1" fmla="val 11151"/>
              <a:gd name="adj2" fmla="val 5905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If it must be low-level, then I prefer this:</a:t>
            </a:r>
          </a:p>
        </p:txBody>
      </p:sp>
    </p:spTree>
    <p:extLst>
      <p:ext uri="{BB962C8B-B14F-4D97-AF65-F5344CB8AC3E}">
        <p14:creationId xmlns:p14="http://schemas.microsoft.com/office/powerpoint/2010/main" val="245829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496C3FE-51EC-4018-85FF-4ADE19D032DF}"/>
              </a:ext>
            </a:extLst>
          </p:cNvPr>
          <p:cNvPicPr>
            <a:picLocks noChangeAspect="1"/>
          </p:cNvPicPr>
          <p:nvPr/>
        </p:nvPicPr>
        <p:blipFill>
          <a:blip r:embed="rId2"/>
          <a:stretch>
            <a:fillRect/>
          </a:stretch>
        </p:blipFill>
        <p:spPr>
          <a:xfrm>
            <a:off x="-52254" y="26127"/>
            <a:ext cx="1447800" cy="1314036"/>
          </a:xfrm>
          <a:prstGeom prst="rect">
            <a:avLst/>
          </a:prstGeom>
        </p:spPr>
      </p:pic>
      <p:sp>
        <p:nvSpPr>
          <p:cNvPr id="3" name="Content Placeholder 2">
            <a:extLst>
              <a:ext uri="{FF2B5EF4-FFF2-40B4-BE49-F238E27FC236}">
                <a16:creationId xmlns:a16="http://schemas.microsoft.com/office/drawing/2014/main" id="{2CF275FF-2225-4B3E-9CB2-3B0899A10F75}"/>
              </a:ext>
            </a:extLst>
          </p:cNvPr>
          <p:cNvSpPr>
            <a:spLocks noGrp="1"/>
          </p:cNvSpPr>
          <p:nvPr>
            <p:ph idx="1"/>
          </p:nvPr>
        </p:nvSpPr>
        <p:spPr>
          <a:xfrm>
            <a:off x="468086" y="2019480"/>
            <a:ext cx="8229600" cy="4701995"/>
          </a:xfrm>
        </p:spPr>
        <p:txBody>
          <a:bodyPr>
            <a:normAutofit fontScale="92500" lnSpcReduction="10000"/>
          </a:bodyPr>
          <a:lstStyle/>
          <a:p>
            <a:r>
              <a:rPr lang="en-US" dirty="0"/>
              <a:t>Incorporates learnings from defining KEVM and from using it to verify smart contracts</a:t>
            </a:r>
          </a:p>
          <a:p>
            <a:r>
              <a:rPr lang="en-US" dirty="0"/>
              <a:t>Register-based machine, like LLVM; unbounded*</a:t>
            </a:r>
          </a:p>
          <a:p>
            <a:r>
              <a:rPr lang="en-US" dirty="0">
                <a:solidFill>
                  <a:srgbClr val="0070C0"/>
                </a:solidFill>
              </a:rPr>
              <a:t>IELE was designed and implemented using formal methods and semantics from scratch!</a:t>
            </a:r>
          </a:p>
          <a:p>
            <a:r>
              <a:rPr lang="en-US" dirty="0"/>
              <a:t>Until IELE, only existing or toy languages have been given formal semantics in K</a:t>
            </a:r>
          </a:p>
          <a:p>
            <a:pPr lvl="1"/>
            <a:r>
              <a:rPr lang="en-US" dirty="0"/>
              <a:t>Not as exciting as designing new languages</a:t>
            </a:r>
          </a:p>
          <a:p>
            <a:pPr lvl="1"/>
            <a:r>
              <a:rPr lang="en-US" dirty="0"/>
              <a:t>We should use semantics as an intrinsic, active language design principle, not post-mortem</a:t>
            </a:r>
          </a:p>
        </p:txBody>
      </p:sp>
      <p:sp>
        <p:nvSpPr>
          <p:cNvPr id="4" name="Slide Number Placeholder 3">
            <a:extLst>
              <a:ext uri="{FF2B5EF4-FFF2-40B4-BE49-F238E27FC236}">
                <a16:creationId xmlns:a16="http://schemas.microsoft.com/office/drawing/2014/main" id="{6D4033FA-EF4F-4480-8398-32D663BA1D05}"/>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6" name="Title 1"/>
          <p:cNvSpPr>
            <a:spLocks noGrp="1"/>
          </p:cNvSpPr>
          <p:nvPr>
            <p:ph type="title"/>
          </p:nvPr>
        </p:nvSpPr>
        <p:spPr>
          <a:xfrm>
            <a:off x="685800" y="457200"/>
            <a:ext cx="8229600" cy="838200"/>
          </a:xfrm>
        </p:spPr>
        <p:txBody>
          <a:bodyPr>
            <a:noAutofit/>
          </a:bodyPr>
          <a:lstStyle/>
          <a:p>
            <a:r>
              <a:rPr lang="en-US" dirty="0"/>
              <a:t>  A New Virtual Machine (and Language) for the Blockchain</a:t>
            </a:r>
          </a:p>
        </p:txBody>
      </p:sp>
      <p:sp>
        <p:nvSpPr>
          <p:cNvPr id="7" name="Explosion: 8 Points 6">
            <a:extLst>
              <a:ext uri="{FF2B5EF4-FFF2-40B4-BE49-F238E27FC236}">
                <a16:creationId xmlns:a16="http://schemas.microsoft.com/office/drawing/2014/main" id="{05073FC1-6EC3-44CE-A1B3-F637C3483262}"/>
              </a:ext>
            </a:extLst>
          </p:cNvPr>
          <p:cNvSpPr/>
          <p:nvPr/>
        </p:nvSpPr>
        <p:spPr>
          <a:xfrm>
            <a:off x="381000" y="304801"/>
            <a:ext cx="8610600" cy="63246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prstClr val="black"/>
                </a:solidFill>
                <a:ea typeface="+mj-ea"/>
                <a:cs typeface="+mj-cs"/>
              </a:rPr>
              <a:t>IELE </a:t>
            </a:r>
            <a:r>
              <a:rPr lang="en-US" sz="3600" dirty="0" err="1">
                <a:solidFill>
                  <a:prstClr val="black"/>
                </a:solidFill>
                <a:ea typeface="+mj-ea"/>
                <a:cs typeface="+mj-cs"/>
              </a:rPr>
              <a:t>testnet</a:t>
            </a:r>
            <a:r>
              <a:rPr lang="en-US" sz="3600" dirty="0">
                <a:solidFill>
                  <a:prstClr val="black"/>
                </a:solidFill>
                <a:ea typeface="+mj-ea"/>
                <a:cs typeface="+mj-cs"/>
              </a:rPr>
              <a:t> (with IOHK):</a:t>
            </a:r>
          </a:p>
          <a:p>
            <a:pPr marL="571500" indent="-571500">
              <a:buFont typeface="Arial" panose="020B0604020202020204" pitchFamily="34" charset="0"/>
              <a:buChar char="•"/>
            </a:pPr>
            <a:r>
              <a:rPr lang="en-US" sz="3600" dirty="0">
                <a:solidFill>
                  <a:prstClr val="black"/>
                </a:solidFill>
                <a:ea typeface="+mj-ea"/>
                <a:cs typeface="+mj-cs"/>
              </a:rPr>
              <a:t>End of July’18</a:t>
            </a:r>
          </a:p>
          <a:p>
            <a:pPr marL="571500" indent="-571500">
              <a:buFont typeface="Arial" panose="020B0604020202020204" pitchFamily="34" charset="0"/>
              <a:buChar char="•"/>
            </a:pPr>
            <a:r>
              <a:rPr lang="en-US" sz="3600" dirty="0">
                <a:solidFill>
                  <a:prstClr val="black"/>
                </a:solidFill>
                <a:ea typeface="+mj-ea"/>
                <a:cs typeface="+mj-cs"/>
              </a:rPr>
              <a:t>With tool ecosystem</a:t>
            </a:r>
            <a:endParaRPr lang="en-US" sz="2000" dirty="0">
              <a:solidFill>
                <a:schemeClr val="tx1"/>
              </a:solidFill>
            </a:endParaRPr>
          </a:p>
        </p:txBody>
      </p:sp>
    </p:spTree>
    <p:extLst>
      <p:ext uri="{BB962C8B-B14F-4D97-AF65-F5344CB8AC3E}">
        <p14:creationId xmlns:p14="http://schemas.microsoft.com/office/powerpoint/2010/main" val="128601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59C7C-0827-41D7-8F59-030FE989E718}"/>
              </a:ext>
            </a:extLst>
          </p:cNvPr>
          <p:cNvSpPr>
            <a:spLocks noGrp="1"/>
          </p:cNvSpPr>
          <p:nvPr>
            <p:ph type="title"/>
          </p:nvPr>
        </p:nvSpPr>
        <p:spPr/>
        <p:txBody>
          <a:bodyPr>
            <a:noAutofit/>
          </a:bodyPr>
          <a:lstStyle/>
          <a:p>
            <a:r>
              <a:rPr lang="en-US" dirty="0"/>
              <a:t>K Semantics of Other</a:t>
            </a:r>
            <a:br>
              <a:rPr lang="en-US" dirty="0"/>
            </a:br>
            <a:r>
              <a:rPr lang="en-US" dirty="0"/>
              <a:t>Blockchain Languages</a:t>
            </a:r>
          </a:p>
        </p:txBody>
      </p:sp>
      <p:sp>
        <p:nvSpPr>
          <p:cNvPr id="3" name="Content Placeholder 2">
            <a:extLst>
              <a:ext uri="{FF2B5EF4-FFF2-40B4-BE49-F238E27FC236}">
                <a16:creationId xmlns:a16="http://schemas.microsoft.com/office/drawing/2014/main" id="{57DC1764-9966-4971-B346-DB190BB416F3}"/>
              </a:ext>
            </a:extLst>
          </p:cNvPr>
          <p:cNvSpPr>
            <a:spLocks noGrp="1"/>
          </p:cNvSpPr>
          <p:nvPr>
            <p:ph idx="1"/>
          </p:nvPr>
        </p:nvSpPr>
        <p:spPr>
          <a:xfrm>
            <a:off x="457200" y="2057400"/>
            <a:ext cx="8229600" cy="4664074"/>
          </a:xfrm>
        </p:spPr>
        <p:txBody>
          <a:bodyPr>
            <a:normAutofit fontScale="92500"/>
          </a:bodyPr>
          <a:lstStyle/>
          <a:p>
            <a:r>
              <a:rPr lang="en-US" dirty="0">
                <a:solidFill>
                  <a:srgbClr val="0070C0"/>
                </a:solidFill>
              </a:rPr>
              <a:t>WASM</a:t>
            </a:r>
            <a:r>
              <a:rPr lang="en-US" dirty="0"/>
              <a:t> (web assembly) – in progress, by the Ethereum Foundation</a:t>
            </a:r>
          </a:p>
          <a:p>
            <a:r>
              <a:rPr lang="en-US" dirty="0">
                <a:solidFill>
                  <a:srgbClr val="0070C0"/>
                </a:solidFill>
              </a:rPr>
              <a:t>Solidity</a:t>
            </a:r>
            <a:r>
              <a:rPr lang="en-US" dirty="0"/>
              <a:t> – in progress, collaboration between RV and Sun Jun’s group in Singapore</a:t>
            </a:r>
          </a:p>
          <a:p>
            <a:r>
              <a:rPr lang="en-US" dirty="0">
                <a:solidFill>
                  <a:srgbClr val="0070C0"/>
                </a:solidFill>
              </a:rPr>
              <a:t>Plutus</a:t>
            </a:r>
            <a:r>
              <a:rPr lang="en-US" dirty="0"/>
              <a:t> (functional) – in progress, by RV following Phil </a:t>
            </a:r>
            <a:r>
              <a:rPr lang="en-US" dirty="0" err="1"/>
              <a:t>Wadler’s</a:t>
            </a:r>
            <a:r>
              <a:rPr lang="en-US" dirty="0"/>
              <a:t> (@IOHK) design of the language</a:t>
            </a:r>
          </a:p>
          <a:p>
            <a:r>
              <a:rPr lang="en-US" dirty="0" err="1">
                <a:solidFill>
                  <a:srgbClr val="0070C0"/>
                </a:solidFill>
              </a:rPr>
              <a:t>Vyper</a:t>
            </a:r>
            <a:r>
              <a:rPr lang="en-US" dirty="0"/>
              <a:t> – in progress, by RV in collaboration with the Ethereum Foundation</a:t>
            </a:r>
          </a:p>
          <a:p>
            <a:r>
              <a:rPr lang="en-US" dirty="0"/>
              <a:t>…</a:t>
            </a:r>
          </a:p>
        </p:txBody>
      </p:sp>
      <p:sp>
        <p:nvSpPr>
          <p:cNvPr id="4" name="Slide Number Placeholder 3">
            <a:extLst>
              <a:ext uri="{FF2B5EF4-FFF2-40B4-BE49-F238E27FC236}">
                <a16:creationId xmlns:a16="http://schemas.microsoft.com/office/drawing/2014/main" id="{1AFD1331-0633-4519-AA99-D4461A6DD690}"/>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3810405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85D8F-AD2F-441B-8709-43E038D7E402}"/>
              </a:ext>
            </a:extLst>
          </p:cNvPr>
          <p:cNvSpPr>
            <a:spLocks noGrp="1"/>
          </p:cNvSpPr>
          <p:nvPr>
            <p:ph type="ctrTitle"/>
          </p:nvPr>
        </p:nvSpPr>
        <p:spPr/>
        <p:txBody>
          <a:bodyPr/>
          <a:lstStyle/>
          <a:p>
            <a:r>
              <a:rPr lang="en-US" dirty="0"/>
              <a:t>Ongoing K Infrastructure Projects</a:t>
            </a:r>
          </a:p>
        </p:txBody>
      </p:sp>
      <p:sp>
        <p:nvSpPr>
          <p:cNvPr id="4" name="Slide Number Placeholder 3">
            <a:extLst>
              <a:ext uri="{FF2B5EF4-FFF2-40B4-BE49-F238E27FC236}">
                <a16:creationId xmlns:a16="http://schemas.microsoft.com/office/drawing/2014/main" id="{306F0231-AA1C-4332-AEFE-1EB2E2E013FA}"/>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305320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fontScale="90000"/>
          </a:bodyPr>
          <a:lstStyle/>
          <a:p>
            <a:r>
              <a:rPr lang="en-US" b="1" dirty="0"/>
              <a:t>1. </a:t>
            </a:r>
            <a:r>
              <a:rPr lang="en-US" dirty="0"/>
              <a:t>Fast LLVM (and IELE) Backend for K</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39</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038892C8-933B-4D24-9DB1-724AB237DB2C}"/>
              </a:ext>
            </a:extLst>
          </p:cNvPr>
          <p:cNvSpPr/>
          <p:nvPr/>
        </p:nvSpPr>
        <p:spPr>
          <a:xfrm>
            <a:off x="152400" y="3048000"/>
            <a:ext cx="1875388"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xplosion: 8 Points 16">
            <a:extLst>
              <a:ext uri="{FF2B5EF4-FFF2-40B4-BE49-F238E27FC236}">
                <a16:creationId xmlns:a16="http://schemas.microsoft.com/office/drawing/2014/main" id="{B869928F-C092-4158-940B-3B4DFA5DE854}"/>
              </a:ext>
            </a:extLst>
          </p:cNvPr>
          <p:cNvSpPr/>
          <p:nvPr/>
        </p:nvSpPr>
        <p:spPr>
          <a:xfrm>
            <a:off x="-1828800" y="-1507595"/>
            <a:ext cx="13335000" cy="102870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solidFill>
                  <a:schemeClr val="tx1"/>
                </a:solidFill>
              </a:rPr>
              <a:t>Current OCAML backend of K:</a:t>
            </a:r>
          </a:p>
          <a:p>
            <a:pPr marL="742950" lvl="1" indent="-285750">
              <a:buFont typeface="Arial" panose="020B0604020202020204" pitchFamily="34" charset="0"/>
              <a:buChar char="•"/>
            </a:pPr>
            <a:r>
              <a:rPr lang="en-US" sz="2400" dirty="0">
                <a:solidFill>
                  <a:srgbClr val="0070C0"/>
                </a:solidFill>
              </a:rPr>
              <a:t>Fast enough to power RV-Match product and the KEVM and IELE VMs in </a:t>
            </a:r>
            <a:r>
              <a:rPr lang="en-US" sz="2400" dirty="0" err="1">
                <a:solidFill>
                  <a:srgbClr val="0070C0"/>
                </a:solidFill>
              </a:rPr>
              <a:t>testnets</a:t>
            </a:r>
            <a:endParaRPr lang="en-US" sz="2400" dirty="0">
              <a:solidFill>
                <a:srgbClr val="0070C0"/>
              </a:solidFill>
            </a:endParaRPr>
          </a:p>
          <a:p>
            <a:pPr marL="742950" lvl="1" indent="-285750">
              <a:buFont typeface="Arial" panose="020B0604020202020204" pitchFamily="34" charset="0"/>
              <a:buChar char="•"/>
            </a:pPr>
            <a:r>
              <a:rPr lang="en-US" sz="2400" dirty="0">
                <a:solidFill>
                  <a:srgbClr val="FF0000"/>
                </a:solidFill>
              </a:rPr>
              <a:t>But still one or two orders of magnitude slower than hand-crafted interpreters</a:t>
            </a:r>
          </a:p>
          <a:p>
            <a:pPr marL="285750" indent="-285750">
              <a:buFont typeface="Arial" panose="020B0604020202020204" pitchFamily="34" charset="0"/>
              <a:buChar char="•"/>
            </a:pPr>
            <a:r>
              <a:rPr lang="en-US" sz="2400" dirty="0">
                <a:solidFill>
                  <a:schemeClr val="tx1"/>
                </a:solidFill>
              </a:rPr>
              <a:t>LLVM backend for K under development:</a:t>
            </a:r>
          </a:p>
          <a:p>
            <a:pPr marL="742950" lvl="1" indent="-285750">
              <a:buFont typeface="Arial" panose="020B0604020202020204" pitchFamily="34" charset="0"/>
              <a:buChar char="•"/>
            </a:pPr>
            <a:r>
              <a:rPr lang="en-US" sz="2400" dirty="0">
                <a:solidFill>
                  <a:schemeClr val="tx1"/>
                </a:solidFill>
              </a:rPr>
              <a:t>Take advantage of LLVM’s optimizations / pipeline</a:t>
            </a:r>
          </a:p>
          <a:p>
            <a:pPr marL="742950" lvl="1" indent="-285750">
              <a:buFont typeface="Arial" panose="020B0604020202020204" pitchFamily="34" charset="0"/>
              <a:buChar char="•"/>
            </a:pPr>
            <a:r>
              <a:rPr lang="en-US" sz="2400" dirty="0">
                <a:solidFill>
                  <a:schemeClr val="tx1"/>
                </a:solidFill>
              </a:rPr>
              <a:t>Expected to compete with hand-written interpreters</a:t>
            </a:r>
          </a:p>
          <a:p>
            <a:pPr marL="285750" indent="-285750">
              <a:buFont typeface="Arial" panose="020B0604020202020204" pitchFamily="34" charset="0"/>
              <a:buChar char="•"/>
            </a:pPr>
            <a:r>
              <a:rPr lang="en-US" sz="2400" dirty="0">
                <a:solidFill>
                  <a:schemeClr val="tx1"/>
                </a:solidFill>
              </a:rPr>
              <a:t>IELE backend of K will be developed similarly</a:t>
            </a:r>
          </a:p>
        </p:txBody>
      </p:sp>
    </p:spTree>
    <p:extLst>
      <p:ext uri="{BB962C8B-B14F-4D97-AF65-F5344CB8AC3E}">
        <p14:creationId xmlns:p14="http://schemas.microsoft.com/office/powerpoint/2010/main" val="202994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Smart Contract Snippet (ERC20)</a:t>
            </a:r>
            <a:br>
              <a:rPr lang="en-US" dirty="0"/>
            </a:br>
            <a:r>
              <a:rPr lang="en-US" dirty="0"/>
              <a:t>(one of the ~40,000 Ethereum ERC20s)</a:t>
            </a:r>
          </a:p>
        </p:txBody>
      </p:sp>
      <p:sp>
        <p:nvSpPr>
          <p:cNvPr id="3" name="Content Placeholder 2"/>
          <p:cNvSpPr>
            <a:spLocks noGrp="1"/>
          </p:cNvSpPr>
          <p:nvPr>
            <p:ph idx="1"/>
          </p:nvPr>
        </p:nvSpPr>
        <p:spPr>
          <a:xfrm>
            <a:off x="457200" y="1752600"/>
            <a:ext cx="8229600" cy="4373563"/>
          </a:xfrm>
        </p:spPr>
        <p:txBody>
          <a:bodyPr/>
          <a:lstStyle/>
          <a:p>
            <a:pPr marL="0" indent="0">
              <a:buNone/>
            </a:pPr>
            <a:r>
              <a:rPr lang="en-US" dirty="0"/>
              <a:t>Written in Solidity:</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6" name="Picture 5"/>
          <p:cNvPicPr>
            <a:picLocks noChangeAspect="1"/>
          </p:cNvPicPr>
          <p:nvPr/>
        </p:nvPicPr>
        <p:blipFill>
          <a:blip r:embed="rId2"/>
          <a:stretch>
            <a:fillRect/>
          </a:stretch>
        </p:blipFill>
        <p:spPr>
          <a:xfrm>
            <a:off x="685800" y="2362200"/>
            <a:ext cx="5715000" cy="4276725"/>
          </a:xfrm>
          <a:prstGeom prst="rect">
            <a:avLst/>
          </a:prstGeom>
        </p:spPr>
      </p:pic>
      <p:sp>
        <p:nvSpPr>
          <p:cNvPr id="7" name="Rounded Rectangular Callout 6"/>
          <p:cNvSpPr/>
          <p:nvPr/>
        </p:nvSpPr>
        <p:spPr>
          <a:xfrm>
            <a:off x="5219700" y="2894512"/>
            <a:ext cx="1905000" cy="762000"/>
          </a:xfrm>
          <a:prstGeom prst="wedgeRoundRectCallout">
            <a:avLst>
              <a:gd name="adj1" fmla="val -125289"/>
              <a:gd name="adj2" fmla="val 13853"/>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ERC20 does not state that…</a:t>
            </a:r>
          </a:p>
        </p:txBody>
      </p:sp>
      <p:sp>
        <p:nvSpPr>
          <p:cNvPr id="8" name="Rounded Rectangular Callout 7"/>
          <p:cNvSpPr/>
          <p:nvPr/>
        </p:nvSpPr>
        <p:spPr>
          <a:xfrm>
            <a:off x="6370320" y="4188823"/>
            <a:ext cx="1828800" cy="762000"/>
          </a:xfrm>
          <a:prstGeom prst="wedgeRoundRectCallout">
            <a:avLst>
              <a:gd name="adj1" fmla="val -94677"/>
              <a:gd name="adj2" fmla="val -1014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There should be no overflow when self-transfer…</a:t>
            </a:r>
          </a:p>
        </p:txBody>
      </p:sp>
      <p:sp>
        <p:nvSpPr>
          <p:cNvPr id="9" name="Rounded Rectangular Callout 8"/>
          <p:cNvSpPr/>
          <p:nvPr/>
        </p:nvSpPr>
        <p:spPr>
          <a:xfrm>
            <a:off x="4381500" y="5848259"/>
            <a:ext cx="3162300" cy="873216"/>
          </a:xfrm>
          <a:prstGeom prst="wedgeRoundRectCallout">
            <a:avLst>
              <a:gd name="adj1" fmla="val -94677"/>
              <a:gd name="adj2" fmla="val -10147"/>
              <a:gd name="adj3" fmla="val 16667"/>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Wrong: returns false even though there is no overflow (self-transfer)</a:t>
            </a:r>
          </a:p>
        </p:txBody>
      </p:sp>
      <p:pic>
        <p:nvPicPr>
          <p:cNvPr id="10" name="Picture 9"/>
          <p:cNvPicPr>
            <a:picLocks noChangeAspect="1"/>
          </p:cNvPicPr>
          <p:nvPr/>
        </p:nvPicPr>
        <p:blipFill>
          <a:blip r:embed="rId3"/>
          <a:stretch>
            <a:fillRect/>
          </a:stretch>
        </p:blipFill>
        <p:spPr>
          <a:xfrm>
            <a:off x="1017270" y="2588601"/>
            <a:ext cx="3859530" cy="535599"/>
          </a:xfrm>
          <a:prstGeom prst="rect">
            <a:avLst/>
          </a:prstGeom>
        </p:spPr>
      </p:pic>
      <p:sp>
        <p:nvSpPr>
          <p:cNvPr id="11" name="TextBox 10"/>
          <p:cNvSpPr txBox="1"/>
          <p:nvPr/>
        </p:nvSpPr>
        <p:spPr>
          <a:xfrm>
            <a:off x="990600" y="2563044"/>
            <a:ext cx="397866" cy="461665"/>
          </a:xfrm>
          <a:prstGeom prst="rect">
            <a:avLst/>
          </a:prstGeom>
          <a:noFill/>
        </p:spPr>
        <p:txBody>
          <a:bodyPr wrap="none" rtlCol="0">
            <a:spAutoFit/>
          </a:bodyPr>
          <a:lstStyle/>
          <a:p>
            <a:r>
              <a:rPr lang="en-US" sz="2400" dirty="0"/>
              <a:t>…</a:t>
            </a:r>
          </a:p>
        </p:txBody>
      </p:sp>
    </p:spTree>
    <p:extLst>
      <p:ext uri="{BB962C8B-B14F-4D97-AF65-F5344CB8AC3E}">
        <p14:creationId xmlns:p14="http://schemas.microsoft.com/office/powerpoint/2010/main" val="18115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21005"/>
            <a:ext cx="8229600" cy="865632"/>
          </a:xfrm>
        </p:spPr>
        <p:txBody>
          <a:bodyPr>
            <a:normAutofit/>
          </a:bodyPr>
          <a:lstStyle/>
          <a:p>
            <a:r>
              <a:rPr lang="en-US" b="1" dirty="0"/>
              <a:t>2.</a:t>
            </a:r>
            <a:r>
              <a:rPr lang="en-US" dirty="0"/>
              <a:t> Semantics-Based Compilation</a:t>
            </a:r>
          </a:p>
        </p:txBody>
      </p:sp>
      <p:grpSp>
        <p:nvGrpSpPr>
          <p:cNvPr id="31" name="Group 30"/>
          <p:cNvGrpSpPr/>
          <p:nvPr/>
        </p:nvGrpSpPr>
        <p:grpSpPr>
          <a:xfrm>
            <a:off x="5140389" y="1495653"/>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40</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Rounded Corners 33">
            <a:extLst>
              <a:ext uri="{FF2B5EF4-FFF2-40B4-BE49-F238E27FC236}">
                <a16:creationId xmlns:a16="http://schemas.microsoft.com/office/drawing/2014/main" id="{4B08C1D8-6409-4B86-B49F-605C57ED5384}"/>
              </a:ext>
            </a:extLst>
          </p:cNvPr>
          <p:cNvSpPr/>
          <p:nvPr/>
        </p:nvSpPr>
        <p:spPr>
          <a:xfrm>
            <a:off x="337743" y="4800600"/>
            <a:ext cx="16434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1AA12BA-AC6E-49AB-B5B0-ABB674FE9AED}"/>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3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Semantics-Based Compilation (SBC)</a:t>
            </a:r>
          </a:p>
        </p:txBody>
      </p:sp>
      <p:sp>
        <p:nvSpPr>
          <p:cNvPr id="3" name="Content Placeholder 2"/>
          <p:cNvSpPr>
            <a:spLocks noGrp="1"/>
          </p:cNvSpPr>
          <p:nvPr>
            <p:ph idx="1"/>
          </p:nvPr>
        </p:nvSpPr>
        <p:spPr>
          <a:xfrm>
            <a:off x="152400" y="4982753"/>
            <a:ext cx="8839200" cy="1606881"/>
          </a:xfrm>
        </p:spPr>
        <p:txBody>
          <a:bodyPr>
            <a:normAutofit fontScale="77500" lnSpcReduction="20000"/>
          </a:bodyPr>
          <a:lstStyle/>
          <a:p>
            <a:pPr marL="0" indent="0">
              <a:buNone/>
            </a:pPr>
            <a:r>
              <a:rPr lang="en-US" dirty="0"/>
              <a:t>Goals</a:t>
            </a:r>
          </a:p>
          <a:p>
            <a:pPr lvl="1"/>
            <a:r>
              <a:rPr lang="en-US" dirty="0"/>
              <a:t>Execution of </a:t>
            </a:r>
            <a:r>
              <a:rPr lang="en-US" dirty="0">
                <a:latin typeface="Courier New" charset="0"/>
                <a:ea typeface="Courier New" charset="0"/>
                <a:cs typeface="Courier New" charset="0"/>
              </a:rPr>
              <a:t>P</a:t>
            </a:r>
            <a:r>
              <a:rPr lang="en-US" dirty="0"/>
              <a:t> in </a:t>
            </a:r>
            <a:r>
              <a:rPr lang="en-US" dirty="0">
                <a:latin typeface="Courier New" charset="0"/>
                <a:ea typeface="Courier New" charset="0"/>
                <a:cs typeface="Courier New" charset="0"/>
              </a:rPr>
              <a:t>L</a:t>
            </a:r>
            <a:r>
              <a:rPr lang="en-US" dirty="0"/>
              <a:t> equivalent to executing </a:t>
            </a:r>
            <a:r>
              <a:rPr lang="en-US" dirty="0">
                <a:latin typeface="Courier New" charset="0"/>
                <a:ea typeface="Courier New" charset="0"/>
                <a:cs typeface="Courier New" charset="0"/>
              </a:rPr>
              <a:t>L</a:t>
            </a:r>
            <a:r>
              <a:rPr lang="en-US" baseline="-25000" dirty="0">
                <a:latin typeface="Courier New" charset="0"/>
                <a:ea typeface="Courier New" charset="0"/>
                <a:cs typeface="Courier New" charset="0"/>
              </a:rPr>
              <a:t>P</a:t>
            </a:r>
            <a:r>
              <a:rPr lang="en-US" dirty="0"/>
              <a:t> in a start configuration</a:t>
            </a:r>
            <a:endParaRPr lang="en-US" dirty="0">
              <a:latin typeface="Courier New" charset="0"/>
              <a:ea typeface="Courier New" charset="0"/>
              <a:cs typeface="Courier New" charset="0"/>
            </a:endParaRPr>
          </a:p>
          <a:p>
            <a:pPr lvl="1"/>
            <a:r>
              <a:rPr lang="en-US" dirty="0">
                <a:latin typeface="Courier New" charset="0"/>
                <a:ea typeface="Courier New" charset="0"/>
                <a:cs typeface="Courier New" charset="0"/>
              </a:rPr>
              <a:t>L</a:t>
            </a:r>
            <a:r>
              <a:rPr lang="en-US" baseline="-25000" dirty="0">
                <a:latin typeface="Courier New" charset="0"/>
                <a:ea typeface="Courier New" charset="0"/>
                <a:cs typeface="Courier New" charset="0"/>
              </a:rPr>
              <a:t>P</a:t>
            </a:r>
            <a:r>
              <a:rPr lang="en-US" dirty="0"/>
              <a:t> should be “as simple as possible”, only capturing exactly the dynamics of </a:t>
            </a:r>
            <a:r>
              <a:rPr lang="en-US" dirty="0">
                <a:latin typeface="Courier New" charset="0"/>
                <a:ea typeface="Courier New" charset="0"/>
                <a:cs typeface="Courier New" charset="0"/>
              </a:rPr>
              <a:t>L</a:t>
            </a:r>
            <a:r>
              <a:rPr lang="en-US" dirty="0"/>
              <a:t> necessary to execute program </a:t>
            </a:r>
            <a:r>
              <a:rPr lang="en-US" dirty="0">
                <a:latin typeface="Courier New" charset="0"/>
                <a:ea typeface="Courier New" charset="0"/>
                <a:cs typeface="Courier New" charset="0"/>
              </a:rPr>
              <a:t>P</a:t>
            </a:r>
            <a:endParaRPr lang="en-US" dirty="0"/>
          </a:p>
        </p:txBody>
      </p:sp>
      <p:grpSp>
        <p:nvGrpSpPr>
          <p:cNvPr id="21" name="Group 20"/>
          <p:cNvGrpSpPr/>
          <p:nvPr/>
        </p:nvGrpSpPr>
        <p:grpSpPr>
          <a:xfrm>
            <a:off x="685800" y="1704811"/>
            <a:ext cx="5392048" cy="2852139"/>
            <a:chOff x="1600457" y="3506121"/>
            <a:chExt cx="5269176" cy="2237243"/>
          </a:xfrm>
        </p:grpSpPr>
        <p:sp>
          <p:nvSpPr>
            <p:cNvPr id="8" name="Rounded Rectangle 7"/>
            <p:cNvSpPr/>
            <p:nvPr/>
          </p:nvSpPr>
          <p:spPr>
            <a:xfrm>
              <a:off x="1613296" y="4828964"/>
              <a:ext cx="1689352"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a:t>
              </a:r>
              <a:r>
                <a:rPr lang="en-US" dirty="0">
                  <a:latin typeface="Courier New" charset="0"/>
                  <a:ea typeface="Courier New" charset="0"/>
                  <a:cs typeface="Courier New" charset="0"/>
                </a:rPr>
                <a:t>P</a:t>
              </a:r>
              <a:r>
                <a:rPr lang="en-US" dirty="0"/>
                <a:t> in Language </a:t>
              </a:r>
              <a:r>
                <a:rPr lang="en-US" dirty="0">
                  <a:latin typeface="Courier New" charset="0"/>
                  <a:ea typeface="Courier New" charset="0"/>
                  <a:cs typeface="Courier New" charset="0"/>
                </a:rPr>
                <a:t>L</a:t>
              </a:r>
            </a:p>
          </p:txBody>
        </p:sp>
        <p:sp>
          <p:nvSpPr>
            <p:cNvPr id="9" name="Rounded Rectangle 8"/>
            <p:cNvSpPr/>
            <p:nvPr/>
          </p:nvSpPr>
          <p:spPr>
            <a:xfrm>
              <a:off x="4737869" y="4213016"/>
              <a:ext cx="2131764"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Semantics-Based Compilation</a:t>
              </a:r>
            </a:p>
          </p:txBody>
        </p:sp>
        <p:sp>
          <p:nvSpPr>
            <p:cNvPr id="11" name="Rounded Rectangle 10"/>
            <p:cNvSpPr/>
            <p:nvPr/>
          </p:nvSpPr>
          <p:spPr>
            <a:xfrm>
              <a:off x="1600457" y="3506121"/>
              <a:ext cx="1689352" cy="914400"/>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𝕂 Semantics of Language </a:t>
              </a:r>
              <a:r>
                <a:rPr lang="en-US" dirty="0">
                  <a:latin typeface="Courier New" charset="0"/>
                  <a:ea typeface="Courier New" charset="0"/>
                  <a:cs typeface="Courier New" charset="0"/>
                </a:rPr>
                <a:t>L</a:t>
              </a:r>
            </a:p>
          </p:txBody>
        </p:sp>
        <p:cxnSp>
          <p:nvCxnSpPr>
            <p:cNvPr id="13" name="Elbow Connector 12"/>
            <p:cNvCxnSpPr>
              <a:stCxn id="8" idx="3"/>
              <a:endCxn id="9" idx="1"/>
            </p:cNvCxnSpPr>
            <p:nvPr/>
          </p:nvCxnSpPr>
          <p:spPr>
            <a:xfrm flipV="1">
              <a:off x="3302648" y="4670216"/>
              <a:ext cx="1435221" cy="615948"/>
            </a:xfrm>
            <a:prstGeom prst="bentConnector3">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1" idx="3"/>
              <a:endCxn id="9" idx="1"/>
            </p:cNvCxnSpPr>
            <p:nvPr/>
          </p:nvCxnSpPr>
          <p:spPr>
            <a:xfrm>
              <a:off x="3289809" y="3963322"/>
              <a:ext cx="1448060" cy="706895"/>
            </a:xfrm>
            <a:prstGeom prst="bentConnector3">
              <a:avLst/>
            </a:prstGeom>
            <a:ln w="60325">
              <a:tailEnd type="triangle"/>
            </a:ln>
          </p:spPr>
          <p:style>
            <a:lnRef idx="1">
              <a:schemeClr val="accent1"/>
            </a:lnRef>
            <a:fillRef idx="0">
              <a:schemeClr val="accent1"/>
            </a:fillRef>
            <a:effectRef idx="0">
              <a:schemeClr val="accent1"/>
            </a:effectRef>
            <a:fontRef idx="minor">
              <a:schemeClr val="tx1"/>
            </a:fontRef>
          </p:style>
        </p:cxnSp>
      </p:grpSp>
      <p:sp>
        <p:nvSpPr>
          <p:cNvPr id="18" name="Rounded Rectangle 10">
            <a:extLst>
              <a:ext uri="{FF2B5EF4-FFF2-40B4-BE49-F238E27FC236}">
                <a16:creationId xmlns:a16="http://schemas.microsoft.com/office/drawing/2014/main" id="{A818690F-3DB9-4A07-B3FE-F5D7088D3D59}"/>
              </a:ext>
            </a:extLst>
          </p:cNvPr>
          <p:cNvSpPr/>
          <p:nvPr/>
        </p:nvSpPr>
        <p:spPr>
          <a:xfrm>
            <a:off x="6724385" y="2601639"/>
            <a:ext cx="1728746" cy="1165719"/>
          </a:xfrm>
          <a:prstGeom prst="roundRect">
            <a:avLst/>
          </a:prstGeom>
          <a:solidFill>
            <a:srgbClr val="4E8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𝕂 Semantics of Language </a:t>
            </a:r>
            <a:r>
              <a:rPr lang="en-US" dirty="0">
                <a:latin typeface="Courier New" charset="0"/>
                <a:ea typeface="Courier New" charset="0"/>
                <a:cs typeface="Courier New" charset="0"/>
              </a:rPr>
              <a:t>L</a:t>
            </a:r>
            <a:r>
              <a:rPr lang="en-US" baseline="-25000" dirty="0">
                <a:latin typeface="Courier New" charset="0"/>
                <a:ea typeface="Courier New" charset="0"/>
                <a:cs typeface="Courier New" charset="0"/>
              </a:rPr>
              <a:t>P</a:t>
            </a:r>
          </a:p>
        </p:txBody>
      </p:sp>
      <p:cxnSp>
        <p:nvCxnSpPr>
          <p:cNvPr id="20" name="Elbow Connector 14">
            <a:extLst>
              <a:ext uri="{FF2B5EF4-FFF2-40B4-BE49-F238E27FC236}">
                <a16:creationId xmlns:a16="http://schemas.microsoft.com/office/drawing/2014/main" id="{90A9897C-DA8D-46A2-87BE-D89D41A828E6}"/>
              </a:ext>
            </a:extLst>
          </p:cNvPr>
          <p:cNvCxnSpPr>
            <a:cxnSpLocks/>
            <a:stCxn id="18" idx="1"/>
            <a:endCxn id="9" idx="3"/>
          </p:cNvCxnSpPr>
          <p:nvPr/>
        </p:nvCxnSpPr>
        <p:spPr>
          <a:xfrm rot="10800000" flipV="1">
            <a:off x="6077849" y="3184499"/>
            <a:ext cx="646537" cy="4354"/>
          </a:xfrm>
          <a:prstGeom prst="bentConnector3">
            <a:avLst>
              <a:gd name="adj1" fmla="val 50000"/>
            </a:avLst>
          </a:prstGeom>
          <a:ln w="6032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352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04800" y="1515168"/>
            <a:ext cx="8303255" cy="4455066"/>
            <a:chOff x="478702" y="356436"/>
            <a:chExt cx="11071007" cy="5940088"/>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609" y="908956"/>
              <a:ext cx="4864100" cy="4521200"/>
            </a:xfrm>
            <a:prstGeom prst="rect">
              <a:avLst/>
            </a:prstGeom>
          </p:spPr>
        </p:pic>
        <p:sp>
          <p:nvSpPr>
            <p:cNvPr id="4" name="TextBox 3"/>
            <p:cNvSpPr txBox="1"/>
            <p:nvPr/>
          </p:nvSpPr>
          <p:spPr>
            <a:xfrm>
              <a:off x="478702" y="356436"/>
              <a:ext cx="4153259" cy="5940088"/>
            </a:xfrm>
            <a:prstGeom prst="rect">
              <a:avLst/>
            </a:prstGeom>
            <a:solidFill>
              <a:schemeClr val="bg1">
                <a:lumMod val="85000"/>
                <a:alpha val="25000"/>
              </a:schemeClr>
            </a:solidFill>
            <a:ln>
              <a:solidFill>
                <a:schemeClr val="tx1"/>
              </a:solidFill>
            </a:ln>
          </p:spPr>
          <p:txBody>
            <a:bodyPr wrap="square" rtlCol="0">
              <a:spAutoFit/>
            </a:bodyPr>
            <a:lstStyle/>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start</a:t>
              </a:r>
            </a:p>
            <a:p>
              <a:r>
                <a:rPr lang="en-US" sz="1350" dirty="0" err="1">
                  <a:latin typeface="Courier New" charset="0"/>
                  <a:ea typeface="Courier New" charset="0"/>
                  <a:cs typeface="Courier New" charset="0"/>
                </a:rPr>
                <a:t>int</a:t>
              </a:r>
              <a:r>
                <a:rPr lang="en-US" sz="1350" dirty="0">
                  <a:latin typeface="Courier New" charset="0"/>
                  <a:ea typeface="Courier New" charset="0"/>
                  <a:cs typeface="Courier New" charset="0"/>
                </a:rPr>
                <a:t> b , n , x ;</a:t>
              </a:r>
            </a:p>
            <a:p>
              <a:r>
                <a:rPr lang="en-US" sz="1350" dirty="0">
                  <a:latin typeface="Courier New" charset="0"/>
                  <a:ea typeface="Courier New" charset="0"/>
                  <a:cs typeface="Courier New" charset="0"/>
                </a:rPr>
                <a:t>b = 1 ; n = 1 ; x = 0 ;</a:t>
              </a:r>
            </a:p>
            <a:p>
              <a:endParaRPr lang="en-US" sz="1350" dirty="0">
                <a:latin typeface="Courier New" charset="0"/>
                <a:ea typeface="Courier New" charset="0"/>
                <a:cs typeface="Courier New" charset="0"/>
              </a:endParaRPr>
            </a:p>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outer</a:t>
              </a:r>
            </a:p>
            <a:p>
              <a:r>
                <a:rPr lang="en-US" sz="1350" dirty="0">
                  <a:latin typeface="Courier New" charset="0"/>
                  <a:ea typeface="Courier New" charset="0"/>
                  <a:cs typeface="Courier New" charset="0"/>
                </a:rPr>
                <a:t>while (b &lt;= 27) { </a:t>
              </a:r>
            </a:p>
            <a:p>
              <a:r>
                <a:rPr lang="en-US" sz="1350" dirty="0">
                  <a:latin typeface="Courier New" charset="0"/>
                  <a:ea typeface="Courier New" charset="0"/>
                  <a:cs typeface="Courier New" charset="0"/>
                </a:rPr>
                <a:t>  n = b ; </a:t>
              </a:r>
            </a:p>
            <a:p>
              <a:endParaRPr lang="en-US" sz="1350" dirty="0">
                <a:latin typeface="Courier New" charset="0"/>
                <a:ea typeface="Courier New" charset="0"/>
                <a:cs typeface="Courier New" charset="0"/>
              </a:endParaRPr>
            </a:p>
            <a:p>
              <a:r>
                <a:rPr lang="en-US" sz="1350" dirty="0">
                  <a:latin typeface="Courier New" charset="0"/>
                  <a:ea typeface="Courier New" charset="0"/>
                  <a:cs typeface="Courier New" charset="0"/>
                </a:rPr>
                <a:t>  // </a:t>
              </a:r>
              <a:r>
                <a:rPr lang="en-US" sz="1350" b="1" dirty="0">
                  <a:latin typeface="Courier New" charset="0"/>
                  <a:ea typeface="Courier New" charset="0"/>
                  <a:cs typeface="Courier New" charset="0"/>
                </a:rPr>
                <a:t>inner</a:t>
              </a:r>
            </a:p>
            <a:p>
              <a:r>
                <a:rPr lang="en-US" sz="1350" dirty="0">
                  <a:latin typeface="Courier New" charset="0"/>
                  <a:ea typeface="Courier New" charset="0"/>
                  <a:cs typeface="Courier New" charset="0"/>
                </a:rPr>
                <a:t>  while (2 &lt;= n) { </a:t>
              </a:r>
            </a:p>
            <a:p>
              <a:r>
                <a:rPr lang="en-US" sz="1350" dirty="0">
                  <a:latin typeface="Courier New" charset="0"/>
                  <a:ea typeface="Courier New" charset="0"/>
                  <a:cs typeface="Courier New" charset="0"/>
                </a:rPr>
                <a:t>    if (n &lt;= ((n / 2) * 2)) { </a:t>
              </a:r>
            </a:p>
            <a:p>
              <a:r>
                <a:rPr lang="en-US" sz="1350" dirty="0">
                  <a:latin typeface="Courier New" charset="0"/>
                  <a:ea typeface="Courier New" charset="0"/>
                  <a:cs typeface="Courier New" charset="0"/>
                </a:rPr>
                <a:t>      n = n / 2 ; </a:t>
              </a:r>
            </a:p>
            <a:p>
              <a:r>
                <a:rPr lang="en-US" sz="1350" dirty="0">
                  <a:latin typeface="Courier New" charset="0"/>
                  <a:ea typeface="Courier New" charset="0"/>
                  <a:cs typeface="Courier New" charset="0"/>
                </a:rPr>
                <a:t>    } else { </a:t>
              </a:r>
            </a:p>
            <a:p>
              <a:r>
                <a:rPr lang="en-US" sz="1350" dirty="0">
                  <a:latin typeface="Courier New" charset="0"/>
                  <a:ea typeface="Courier New" charset="0"/>
                  <a:cs typeface="Courier New" charset="0"/>
                </a:rPr>
                <a:t>      n = (3 * n) + 1 ; </a:t>
              </a:r>
            </a:p>
            <a:p>
              <a:r>
                <a:rPr lang="en-US" sz="1350" dirty="0">
                  <a:latin typeface="Courier New" charset="0"/>
                  <a:ea typeface="Courier New" charset="0"/>
                  <a:cs typeface="Courier New" charset="0"/>
                </a:rPr>
                <a:t>    }</a:t>
              </a:r>
            </a:p>
            <a:p>
              <a:r>
                <a:rPr lang="en-US" sz="1350" dirty="0">
                  <a:latin typeface="Courier New" charset="0"/>
                  <a:ea typeface="Courier New" charset="0"/>
                  <a:cs typeface="Courier New" charset="0"/>
                </a:rPr>
                <a:t>    x = x + 1 ; </a:t>
              </a:r>
            </a:p>
            <a:p>
              <a:r>
                <a:rPr lang="en-US" sz="1350" dirty="0">
                  <a:latin typeface="Courier New" charset="0"/>
                  <a:ea typeface="Courier New" charset="0"/>
                  <a:cs typeface="Courier New" charset="0"/>
                </a:rPr>
                <a:t>  } </a:t>
              </a:r>
            </a:p>
            <a:p>
              <a:r>
                <a:rPr lang="en-US" sz="1350" dirty="0">
                  <a:latin typeface="Courier New" charset="0"/>
                  <a:ea typeface="Courier New" charset="0"/>
                  <a:cs typeface="Courier New" charset="0"/>
                </a:rPr>
                <a:t>  b = b + 1 ; </a:t>
              </a:r>
            </a:p>
            <a:p>
              <a:r>
                <a:rPr lang="en-US" sz="1350" dirty="0">
                  <a:latin typeface="Courier New" charset="0"/>
                  <a:ea typeface="Courier New" charset="0"/>
                  <a:cs typeface="Courier New" charset="0"/>
                </a:rPr>
                <a:t>}</a:t>
              </a:r>
            </a:p>
            <a:p>
              <a:r>
                <a:rPr lang="en-US" sz="1350" dirty="0">
                  <a:latin typeface="Courier New" charset="0"/>
                  <a:ea typeface="Courier New" charset="0"/>
                  <a:cs typeface="Courier New" charset="0"/>
                </a:rPr>
                <a:t>// </a:t>
              </a:r>
              <a:r>
                <a:rPr lang="en-US" sz="1350" b="1" dirty="0">
                  <a:latin typeface="Courier New" charset="0"/>
                  <a:ea typeface="Courier New" charset="0"/>
                  <a:cs typeface="Courier New" charset="0"/>
                </a:rPr>
                <a:t>end</a:t>
              </a:r>
            </a:p>
          </p:txBody>
        </p:sp>
        <p:cxnSp>
          <p:nvCxnSpPr>
            <p:cNvPr id="6" name="Straight Arrow Connector 5"/>
            <p:cNvCxnSpPr>
              <a:cxnSpLocks/>
            </p:cNvCxnSpPr>
            <p:nvPr/>
          </p:nvCxnSpPr>
          <p:spPr>
            <a:xfrm>
              <a:off x="4876799" y="3186489"/>
              <a:ext cx="2946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612149" y="2981304"/>
              <a:ext cx="1475701" cy="410369"/>
            </a:xfrm>
            <a:prstGeom prst="rect">
              <a:avLst/>
            </a:prstGeom>
            <a:solidFill>
              <a:schemeClr val="bg1"/>
            </a:solidFill>
          </p:spPr>
          <p:txBody>
            <a:bodyPr wrap="square" rtlCol="0">
              <a:spAutoFit/>
            </a:bodyPr>
            <a:lstStyle/>
            <a:p>
              <a:r>
                <a:rPr lang="en-US" sz="1400" b="1" dirty="0"/>
                <a:t>compiles to</a:t>
              </a:r>
            </a:p>
          </p:txBody>
        </p:sp>
      </p:grpSp>
      <p:sp>
        <p:nvSpPr>
          <p:cNvPr id="7" name="Title 1">
            <a:extLst>
              <a:ext uri="{FF2B5EF4-FFF2-40B4-BE49-F238E27FC236}">
                <a16:creationId xmlns:a16="http://schemas.microsoft.com/office/drawing/2014/main" id="{357A46E2-D61E-4F03-9847-708A11D34916}"/>
              </a:ext>
            </a:extLst>
          </p:cNvPr>
          <p:cNvSpPr txBox="1">
            <a:spLocks/>
          </p:cNvSpPr>
          <p:nvPr/>
        </p:nvSpPr>
        <p:spPr>
          <a:xfrm>
            <a:off x="457200" y="274638"/>
            <a:ext cx="8229600" cy="1143000"/>
          </a:xfrm>
          <a:prstGeom prst="rect">
            <a:avLst/>
          </a:prstGeom>
        </p:spPr>
        <p:txBody>
          <a:bodyP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Semantics-Based Compilation (SBC)</a:t>
            </a:r>
          </a:p>
          <a:p>
            <a:r>
              <a:rPr lang="en-US" dirty="0"/>
              <a:t>Experiments with Early Prototype</a:t>
            </a:r>
          </a:p>
        </p:txBody>
      </p:sp>
      <p:graphicFrame>
        <p:nvGraphicFramePr>
          <p:cNvPr id="9" name="Content Placeholder 3">
            <a:extLst>
              <a:ext uri="{FF2B5EF4-FFF2-40B4-BE49-F238E27FC236}">
                <a16:creationId xmlns:a16="http://schemas.microsoft.com/office/drawing/2014/main" id="{B9973200-C066-4ACC-BF66-7DEDF51040F9}"/>
              </a:ext>
            </a:extLst>
          </p:cNvPr>
          <p:cNvGraphicFramePr>
            <a:graphicFrameLocks/>
          </p:cNvGraphicFramePr>
          <p:nvPr>
            <p:extLst>
              <p:ext uri="{D42A27DB-BD31-4B8C-83A1-F6EECF244321}">
                <p14:modId xmlns:p14="http://schemas.microsoft.com/office/powerpoint/2010/main" val="73075329"/>
              </p:ext>
            </p:extLst>
          </p:nvPr>
        </p:nvGraphicFramePr>
        <p:xfrm>
          <a:off x="3733800" y="5439591"/>
          <a:ext cx="5105400" cy="1409700"/>
        </p:xfrm>
        <a:graphic>
          <a:graphicData uri="http://schemas.openxmlformats.org/drawingml/2006/table">
            <a:tbl>
              <a:tblPr firstRow="1" bandRow="1">
                <a:tableStyleId>{5C22544A-7EE6-4342-B048-85BDC9FD1C3A}</a:tableStyleId>
              </a:tblPr>
              <a:tblGrid>
                <a:gridCol w="1276350">
                  <a:extLst>
                    <a:ext uri="{9D8B030D-6E8A-4147-A177-3AD203B41FA5}">
                      <a16:colId xmlns:a16="http://schemas.microsoft.com/office/drawing/2014/main" val="20000"/>
                    </a:ext>
                  </a:extLst>
                </a:gridCol>
                <a:gridCol w="1276350">
                  <a:extLst>
                    <a:ext uri="{9D8B030D-6E8A-4147-A177-3AD203B41FA5}">
                      <a16:colId xmlns:a16="http://schemas.microsoft.com/office/drawing/2014/main" val="20001"/>
                    </a:ext>
                  </a:extLst>
                </a:gridCol>
                <a:gridCol w="1276350">
                  <a:extLst>
                    <a:ext uri="{9D8B030D-6E8A-4147-A177-3AD203B41FA5}">
                      <a16:colId xmlns:a16="http://schemas.microsoft.com/office/drawing/2014/main" val="20002"/>
                    </a:ext>
                  </a:extLst>
                </a:gridCol>
                <a:gridCol w="1276350">
                  <a:extLst>
                    <a:ext uri="{9D8B030D-6E8A-4147-A177-3AD203B41FA5}">
                      <a16:colId xmlns:a16="http://schemas.microsoft.com/office/drawing/2014/main" val="20003"/>
                    </a:ext>
                  </a:extLst>
                </a:gridCol>
              </a:tblGrid>
              <a:tr h="249589">
                <a:tc>
                  <a:txBody>
                    <a:bodyPr/>
                    <a:lstStyle/>
                    <a:p>
                      <a:pPr algn="ctr"/>
                      <a:r>
                        <a:rPr lang="en-US" sz="1400" dirty="0"/>
                        <a:t>Program</a:t>
                      </a:r>
                    </a:p>
                  </a:txBody>
                  <a:tcPr marL="68580" marR="68580" marT="34290" marB="34290"/>
                </a:tc>
                <a:tc>
                  <a:txBody>
                    <a:bodyPr/>
                    <a:lstStyle/>
                    <a:p>
                      <a:pPr algn="ctr"/>
                      <a:r>
                        <a:rPr lang="en-US" sz="1400" dirty="0"/>
                        <a:t>Original (s)</a:t>
                      </a:r>
                    </a:p>
                  </a:txBody>
                  <a:tcPr marL="68580" marR="68580" marT="34290" marB="34290"/>
                </a:tc>
                <a:tc>
                  <a:txBody>
                    <a:bodyPr/>
                    <a:lstStyle/>
                    <a:p>
                      <a:pPr algn="ctr"/>
                      <a:r>
                        <a:rPr lang="en-US" sz="1400" dirty="0"/>
                        <a:t>Compiled </a:t>
                      </a:r>
                      <a:r>
                        <a:rPr lang="en-US" sz="1400" baseline="0" dirty="0"/>
                        <a:t>(s)</a:t>
                      </a:r>
                      <a:endParaRPr lang="en-US" sz="1400" dirty="0"/>
                    </a:p>
                  </a:txBody>
                  <a:tcPr marL="68580" marR="68580" marT="34290" marB="34290"/>
                </a:tc>
                <a:tc>
                  <a:txBody>
                    <a:bodyPr/>
                    <a:lstStyle/>
                    <a:p>
                      <a:pPr algn="ctr"/>
                      <a:r>
                        <a:rPr lang="en-US" sz="1400" dirty="0"/>
                        <a:t>Speedup</a:t>
                      </a:r>
                    </a:p>
                  </a:txBody>
                  <a:tcPr marL="68580" marR="68580" marT="34290" marB="34290"/>
                </a:tc>
                <a:extLst>
                  <a:ext uri="{0D108BD9-81ED-4DB2-BD59-A6C34878D82A}">
                    <a16:rowId xmlns:a16="http://schemas.microsoft.com/office/drawing/2014/main" val="10000"/>
                  </a:ext>
                </a:extLst>
              </a:tr>
              <a:tr h="249589">
                <a:tc>
                  <a:txBody>
                    <a:bodyPr/>
                    <a:lstStyle/>
                    <a:p>
                      <a:pPr algn="ctr"/>
                      <a:r>
                        <a:rPr lang="en-US" sz="1400" dirty="0" err="1"/>
                        <a:t>sum.imp</a:t>
                      </a:r>
                      <a:endParaRPr lang="en-US" sz="1400" dirty="0"/>
                    </a:p>
                  </a:txBody>
                  <a:tcPr marL="68580" marR="68580" marT="34290" marB="34290"/>
                </a:tc>
                <a:tc>
                  <a:txBody>
                    <a:bodyPr/>
                    <a:lstStyle/>
                    <a:p>
                      <a:pPr algn="ctr"/>
                      <a:r>
                        <a:rPr lang="en-US" sz="1400" dirty="0"/>
                        <a:t>70.6</a:t>
                      </a:r>
                    </a:p>
                  </a:txBody>
                  <a:tcPr marL="68580" marR="68580" marT="34290" marB="34290"/>
                </a:tc>
                <a:tc>
                  <a:txBody>
                    <a:bodyPr/>
                    <a:lstStyle/>
                    <a:p>
                      <a:pPr algn="ctr"/>
                      <a:r>
                        <a:rPr lang="en-US" sz="1400" dirty="0"/>
                        <a:t>7.3</a:t>
                      </a:r>
                    </a:p>
                  </a:txBody>
                  <a:tcPr marL="68580" marR="68580" marT="34290" marB="34290"/>
                </a:tc>
                <a:tc>
                  <a:txBody>
                    <a:bodyPr/>
                    <a:lstStyle/>
                    <a:p>
                      <a:pPr algn="ctr"/>
                      <a:r>
                        <a:rPr lang="en-US" sz="1400" dirty="0"/>
                        <a:t>9.7</a:t>
                      </a:r>
                    </a:p>
                  </a:txBody>
                  <a:tcPr marL="68580" marR="68580" marT="34290" marB="34290"/>
                </a:tc>
                <a:extLst>
                  <a:ext uri="{0D108BD9-81ED-4DB2-BD59-A6C34878D82A}">
                    <a16:rowId xmlns:a16="http://schemas.microsoft.com/office/drawing/2014/main" val="10001"/>
                  </a:ext>
                </a:extLst>
              </a:tr>
              <a:tr h="249589">
                <a:tc>
                  <a:txBody>
                    <a:bodyPr/>
                    <a:lstStyle/>
                    <a:p>
                      <a:pPr algn="ctr"/>
                      <a:r>
                        <a:rPr lang="en-US" sz="1400" dirty="0" err="1"/>
                        <a:t>collatz.imp</a:t>
                      </a:r>
                      <a:endParaRPr lang="en-US" sz="1400" dirty="0"/>
                    </a:p>
                  </a:txBody>
                  <a:tcPr marL="68580" marR="68580" marT="34290" marB="34290"/>
                </a:tc>
                <a:tc>
                  <a:txBody>
                    <a:bodyPr/>
                    <a:lstStyle/>
                    <a:p>
                      <a:pPr algn="ctr"/>
                      <a:r>
                        <a:rPr lang="en-US" sz="1400" dirty="0"/>
                        <a:t>34.5</a:t>
                      </a:r>
                    </a:p>
                  </a:txBody>
                  <a:tcPr marL="68580" marR="68580" marT="34290" marB="34290"/>
                </a:tc>
                <a:tc>
                  <a:txBody>
                    <a:bodyPr/>
                    <a:lstStyle/>
                    <a:p>
                      <a:pPr algn="ctr"/>
                      <a:r>
                        <a:rPr lang="en-US" sz="1400" dirty="0"/>
                        <a:t>2.7</a:t>
                      </a:r>
                    </a:p>
                  </a:txBody>
                  <a:tcPr marL="68580" marR="68580" marT="34290" marB="34290"/>
                </a:tc>
                <a:tc>
                  <a:txBody>
                    <a:bodyPr/>
                    <a:lstStyle/>
                    <a:p>
                      <a:pPr algn="ctr"/>
                      <a:r>
                        <a:rPr lang="en-US" sz="1400" dirty="0"/>
                        <a:t>12.8</a:t>
                      </a:r>
                    </a:p>
                  </a:txBody>
                  <a:tcPr marL="68580" marR="68580" marT="34290" marB="34290"/>
                </a:tc>
                <a:extLst>
                  <a:ext uri="{0D108BD9-81ED-4DB2-BD59-A6C34878D82A}">
                    <a16:rowId xmlns:a16="http://schemas.microsoft.com/office/drawing/2014/main" val="10002"/>
                  </a:ext>
                </a:extLst>
              </a:tr>
              <a:tr h="249589">
                <a:tc>
                  <a:txBody>
                    <a:bodyPr/>
                    <a:lstStyle/>
                    <a:p>
                      <a:pPr algn="ctr"/>
                      <a:r>
                        <a:rPr lang="en-US" sz="1400" dirty="0" err="1"/>
                        <a:t>collatz-all.imp</a:t>
                      </a:r>
                      <a:endParaRPr lang="en-US" sz="1400" dirty="0"/>
                    </a:p>
                  </a:txBody>
                  <a:tcPr marL="68580" marR="68580" marT="34290" marB="34290"/>
                </a:tc>
                <a:tc>
                  <a:txBody>
                    <a:bodyPr/>
                    <a:lstStyle/>
                    <a:p>
                      <a:pPr algn="ctr"/>
                      <a:r>
                        <a:rPr lang="en-US" sz="1400" dirty="0"/>
                        <a:t>77.4</a:t>
                      </a:r>
                    </a:p>
                  </a:txBody>
                  <a:tcPr marL="68580" marR="68580" marT="34290" marB="34290"/>
                </a:tc>
                <a:tc>
                  <a:txBody>
                    <a:bodyPr/>
                    <a:lstStyle/>
                    <a:p>
                      <a:pPr algn="ctr"/>
                      <a:r>
                        <a:rPr lang="en-US" sz="1400" dirty="0"/>
                        <a:t>5.7</a:t>
                      </a:r>
                    </a:p>
                  </a:txBody>
                  <a:tcPr marL="68580" marR="68580" marT="34290" marB="34290"/>
                </a:tc>
                <a:tc>
                  <a:txBody>
                    <a:bodyPr/>
                    <a:lstStyle/>
                    <a:p>
                      <a:pPr algn="ctr"/>
                      <a:r>
                        <a:rPr lang="en-US" sz="1400" dirty="0"/>
                        <a:t>13.6</a:t>
                      </a:r>
                    </a:p>
                  </a:txBody>
                  <a:tcPr marL="68580" marR="68580" marT="34290" marB="34290"/>
                </a:tc>
                <a:extLst>
                  <a:ext uri="{0D108BD9-81ED-4DB2-BD59-A6C34878D82A}">
                    <a16:rowId xmlns:a16="http://schemas.microsoft.com/office/drawing/2014/main" val="10003"/>
                  </a:ext>
                </a:extLst>
              </a:tr>
              <a:tr h="249589">
                <a:tc>
                  <a:txBody>
                    <a:bodyPr/>
                    <a:lstStyle/>
                    <a:p>
                      <a:pPr algn="ctr"/>
                      <a:r>
                        <a:rPr lang="en-US" sz="1400" dirty="0" err="1"/>
                        <a:t>krazy-loop.imp</a:t>
                      </a:r>
                      <a:endParaRPr lang="en-US" sz="1400" dirty="0"/>
                    </a:p>
                  </a:txBody>
                  <a:tcPr marL="68580" marR="68580" marT="34290" marB="34290"/>
                </a:tc>
                <a:tc>
                  <a:txBody>
                    <a:bodyPr/>
                    <a:lstStyle/>
                    <a:p>
                      <a:pPr algn="ctr"/>
                      <a:r>
                        <a:rPr lang="en-US" sz="1400" dirty="0"/>
                        <a:t>67.6</a:t>
                      </a:r>
                    </a:p>
                  </a:txBody>
                  <a:tcPr marL="68580" marR="68580" marT="34290" marB="34290"/>
                </a:tc>
                <a:tc>
                  <a:txBody>
                    <a:bodyPr/>
                    <a:lstStyle/>
                    <a:p>
                      <a:pPr algn="ctr"/>
                      <a:r>
                        <a:rPr lang="en-US" sz="1400" dirty="0"/>
                        <a:t>3.3</a:t>
                      </a:r>
                    </a:p>
                  </a:txBody>
                  <a:tcPr marL="68580" marR="68580" marT="34290" marB="34290"/>
                </a:tc>
                <a:tc>
                  <a:txBody>
                    <a:bodyPr/>
                    <a:lstStyle/>
                    <a:p>
                      <a:pPr algn="ctr"/>
                      <a:r>
                        <a:rPr lang="en-US" sz="1400" dirty="0"/>
                        <a:t>20.5</a:t>
                      </a:r>
                    </a:p>
                  </a:txBody>
                  <a:tcPr marL="68580" marR="68580" marT="34290" marB="3429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246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21005"/>
            <a:ext cx="8229600" cy="865632"/>
          </a:xfrm>
        </p:spPr>
        <p:txBody>
          <a:bodyPr>
            <a:normAutofit/>
          </a:bodyPr>
          <a:lstStyle/>
          <a:p>
            <a:r>
              <a:rPr lang="en-US" b="1" dirty="0"/>
              <a:t>3.</a:t>
            </a:r>
            <a:r>
              <a:rPr lang="en-US" dirty="0"/>
              <a:t> Proof Object Generation</a:t>
            </a:r>
          </a:p>
        </p:txBody>
      </p:sp>
      <p:grpSp>
        <p:nvGrpSpPr>
          <p:cNvPr id="31" name="Group 30"/>
          <p:cNvGrpSpPr/>
          <p:nvPr/>
        </p:nvGrpSpPr>
        <p:grpSpPr>
          <a:xfrm>
            <a:off x="5140389" y="1495653"/>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43</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Rounded Corners 33">
            <a:extLst>
              <a:ext uri="{FF2B5EF4-FFF2-40B4-BE49-F238E27FC236}">
                <a16:creationId xmlns:a16="http://schemas.microsoft.com/office/drawing/2014/main" id="{4B08C1D8-6409-4B86-B49F-605C57ED5384}"/>
              </a:ext>
            </a:extLst>
          </p:cNvPr>
          <p:cNvSpPr/>
          <p:nvPr/>
        </p:nvSpPr>
        <p:spPr>
          <a:xfrm>
            <a:off x="337743" y="4800600"/>
            <a:ext cx="16434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01AA12BA-AC6E-49AB-B5B0-ABB674FE9AED}"/>
              </a:ext>
            </a:extLst>
          </p:cNvPr>
          <p:cNvSpPr/>
          <p:nvPr/>
        </p:nvSpPr>
        <p:spPr>
          <a:xfrm>
            <a:off x="6278972" y="5404945"/>
            <a:ext cx="1798228" cy="1027605"/>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9DD8B7AC-8E59-4FBF-A9F1-0A04895CB2DE}"/>
              </a:ext>
            </a:extLst>
          </p:cNvPr>
          <p:cNvSpPr/>
          <p:nvPr/>
        </p:nvSpPr>
        <p:spPr>
          <a:xfrm>
            <a:off x="185343" y="3048000"/>
            <a:ext cx="1842445"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834CABF0-5442-4A8D-93D0-C26875C035D5}"/>
              </a:ext>
            </a:extLst>
          </p:cNvPr>
          <p:cNvSpPr/>
          <p:nvPr/>
        </p:nvSpPr>
        <p:spPr>
          <a:xfrm>
            <a:off x="3188900" y="5654675"/>
            <a:ext cx="1840299"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2F05C06D-54AB-444F-938C-75CD01A07132}"/>
              </a:ext>
            </a:extLst>
          </p:cNvPr>
          <p:cNvSpPr/>
          <p:nvPr/>
        </p:nvSpPr>
        <p:spPr>
          <a:xfrm>
            <a:off x="7543800" y="3505200"/>
            <a:ext cx="1414857" cy="106680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2E78F029-3547-4392-ACB5-E14EFCC4CB30}"/>
              </a:ext>
            </a:extLst>
          </p:cNvPr>
          <p:cNvSpPr/>
          <p:nvPr/>
        </p:nvSpPr>
        <p:spPr>
          <a:xfrm>
            <a:off x="6662343" y="1517703"/>
            <a:ext cx="1915889" cy="1425749"/>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3A40AE9-AE83-429E-BAAE-5BE7F9A0A014}"/>
              </a:ext>
            </a:extLst>
          </p:cNvPr>
          <p:cNvSpPr/>
          <p:nvPr/>
        </p:nvSpPr>
        <p:spPr>
          <a:xfrm>
            <a:off x="1181101" y="1478236"/>
            <a:ext cx="1257299" cy="935341"/>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xplosion: 8 Points 35">
            <a:extLst>
              <a:ext uri="{FF2B5EF4-FFF2-40B4-BE49-F238E27FC236}">
                <a16:creationId xmlns:a16="http://schemas.microsoft.com/office/drawing/2014/main" id="{7500B565-0850-4C58-B59F-86366D5F860B}"/>
              </a:ext>
            </a:extLst>
          </p:cNvPr>
          <p:cNvSpPr/>
          <p:nvPr/>
        </p:nvSpPr>
        <p:spPr>
          <a:xfrm>
            <a:off x="-1905000" y="-1507595"/>
            <a:ext cx="13716000" cy="102870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a:solidFill>
                  <a:schemeClr val="tx1"/>
                </a:solidFill>
              </a:rPr>
              <a:t>Each and every one of the K tools is a best-effort implementation of proof search in Matching Logic</a:t>
            </a:r>
          </a:p>
          <a:p>
            <a:pPr marL="285750" indent="-285750">
              <a:buFont typeface="Arial" panose="020B0604020202020204" pitchFamily="34" charset="0"/>
              <a:buChar char="•"/>
            </a:pPr>
            <a:r>
              <a:rPr lang="en-US" sz="2800" dirty="0">
                <a:solidFill>
                  <a:schemeClr val="tx1"/>
                </a:solidFill>
              </a:rPr>
              <a:t>New Haskell implementation of K will generate such proof objects explicitly</a:t>
            </a:r>
          </a:p>
          <a:p>
            <a:pPr marL="285750" indent="-285750">
              <a:buFont typeface="Arial" panose="020B0604020202020204" pitchFamily="34" charset="0"/>
              <a:buChar char="•"/>
            </a:pPr>
            <a:r>
              <a:rPr lang="en-US" sz="2800" dirty="0">
                <a:solidFill>
                  <a:schemeClr val="tx1"/>
                </a:solidFill>
              </a:rPr>
              <a:t>No need to trust the (complex) K implementation</a:t>
            </a:r>
          </a:p>
          <a:p>
            <a:pPr marL="285750" indent="-285750">
              <a:buFont typeface="Arial" panose="020B0604020202020204" pitchFamily="34" charset="0"/>
              <a:buChar char="•"/>
            </a:pPr>
            <a:r>
              <a:rPr lang="en-US" sz="2800" dirty="0">
                <a:solidFill>
                  <a:schemeClr val="tx1"/>
                </a:solidFill>
              </a:rPr>
              <a:t>Proof objects to be used as third-party checkable correctness certificates on the blockchain</a:t>
            </a:r>
          </a:p>
        </p:txBody>
      </p:sp>
    </p:spTree>
    <p:extLst>
      <p:ext uri="{BB962C8B-B14F-4D97-AF65-F5344CB8AC3E}">
        <p14:creationId xmlns:p14="http://schemas.microsoft.com/office/powerpoint/2010/main" val="219474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500"/>
                            </p:stCondLst>
                            <p:childTnLst>
                              <p:par>
                                <p:cTn id="24" presetID="10" presetClass="entr" presetSubtype="0" fill="hold" grpId="0" nodeType="afterEffect">
                                  <p:stCondLst>
                                    <p:cond delay="200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P spid="38" grpId="0" animBg="1"/>
      <p:bldP spid="40" grpId="0" animBg="1"/>
      <p:bldP spid="42" grpId="0" animBg="1"/>
      <p:bldP spid="43"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459D-1B0A-42D3-9658-E3B84CE9B189}"/>
              </a:ext>
            </a:extLst>
          </p:cNvPr>
          <p:cNvSpPr>
            <a:spLocks noGrp="1"/>
          </p:cNvSpPr>
          <p:nvPr>
            <p:ph type="title"/>
          </p:nvPr>
        </p:nvSpPr>
        <p:spPr>
          <a:xfrm>
            <a:off x="457200" y="274638"/>
            <a:ext cx="8229600" cy="1143000"/>
          </a:xfrm>
        </p:spPr>
        <p:txBody>
          <a:bodyPr>
            <a:normAutofit fontScale="90000"/>
          </a:bodyPr>
          <a:lstStyle/>
          <a:p>
            <a:r>
              <a:rPr lang="en-US" dirty="0"/>
              <a:t>K – A Universal Blockchain Language </a:t>
            </a:r>
          </a:p>
        </p:txBody>
      </p:sp>
      <p:sp>
        <p:nvSpPr>
          <p:cNvPr id="3" name="Content Placeholder 2">
            <a:extLst>
              <a:ext uri="{FF2B5EF4-FFF2-40B4-BE49-F238E27FC236}">
                <a16:creationId xmlns:a16="http://schemas.microsoft.com/office/drawing/2014/main" id="{69CA98B0-6531-41F6-AABC-9FAF3F34B463}"/>
              </a:ext>
            </a:extLst>
          </p:cNvPr>
          <p:cNvSpPr>
            <a:spLocks noGrp="1"/>
          </p:cNvSpPr>
          <p:nvPr>
            <p:ph idx="1"/>
          </p:nvPr>
        </p:nvSpPr>
        <p:spPr>
          <a:xfrm>
            <a:off x="304800" y="1600200"/>
            <a:ext cx="8610600" cy="5029200"/>
          </a:xfrm>
        </p:spPr>
        <p:txBody>
          <a:bodyPr>
            <a:normAutofit/>
          </a:bodyPr>
          <a:lstStyle/>
          <a:p>
            <a:r>
              <a:rPr lang="en-US" dirty="0"/>
              <a:t>We want to be able to write (provably correct) smart contracts in </a:t>
            </a:r>
            <a:r>
              <a:rPr lang="en-US" i="1" dirty="0"/>
              <a:t>any</a:t>
            </a:r>
            <a:r>
              <a:rPr lang="en-US" dirty="0"/>
              <a:t> programming language! </a:t>
            </a:r>
          </a:p>
        </p:txBody>
      </p:sp>
      <p:sp>
        <p:nvSpPr>
          <p:cNvPr id="4" name="Slide Number Placeholder 3">
            <a:extLst>
              <a:ext uri="{FF2B5EF4-FFF2-40B4-BE49-F238E27FC236}">
                <a16:creationId xmlns:a16="http://schemas.microsoft.com/office/drawing/2014/main" id="{AEDDDE73-E0F9-412D-B537-B583C25343ED}"/>
              </a:ext>
            </a:extLst>
          </p:cNvPr>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5" name="Picture 4">
            <a:extLst>
              <a:ext uri="{FF2B5EF4-FFF2-40B4-BE49-F238E27FC236}">
                <a16:creationId xmlns:a16="http://schemas.microsoft.com/office/drawing/2014/main" id="{B59AA9EF-E6E2-4680-94AE-DF7E63B3C509}"/>
              </a:ext>
            </a:extLst>
          </p:cNvPr>
          <p:cNvPicPr>
            <a:picLocks noChangeAspect="1"/>
          </p:cNvPicPr>
          <p:nvPr/>
        </p:nvPicPr>
        <p:blipFill>
          <a:blip r:embed="rId2"/>
          <a:stretch>
            <a:fillRect/>
          </a:stretch>
        </p:blipFill>
        <p:spPr>
          <a:xfrm>
            <a:off x="914400" y="3242320"/>
            <a:ext cx="7239000" cy="1852448"/>
          </a:xfrm>
          <a:prstGeom prst="rect">
            <a:avLst/>
          </a:prstGeom>
        </p:spPr>
      </p:pic>
      <p:sp>
        <p:nvSpPr>
          <p:cNvPr id="6" name="Rounded Rectangular Callout 13">
            <a:extLst>
              <a:ext uri="{FF2B5EF4-FFF2-40B4-BE49-F238E27FC236}">
                <a16:creationId xmlns:a16="http://schemas.microsoft.com/office/drawing/2014/main" id="{2DB2E8D7-EC7A-4C65-855D-585CC31CD03D}"/>
              </a:ext>
            </a:extLst>
          </p:cNvPr>
          <p:cNvSpPr/>
          <p:nvPr/>
        </p:nvSpPr>
        <p:spPr>
          <a:xfrm>
            <a:off x="711926" y="5242058"/>
            <a:ext cx="4317274" cy="1006342"/>
          </a:xfrm>
          <a:prstGeom prst="wedgeRoundRectCallout">
            <a:avLst>
              <a:gd name="adj1" fmla="val -3658"/>
              <a:gd name="adj2" fmla="val -148897"/>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K language semantics will be stored on blockchain</a:t>
            </a:r>
          </a:p>
        </p:txBody>
      </p:sp>
      <p:grpSp>
        <p:nvGrpSpPr>
          <p:cNvPr id="12" name="Group 11">
            <a:extLst>
              <a:ext uri="{FF2B5EF4-FFF2-40B4-BE49-F238E27FC236}">
                <a16:creationId xmlns:a16="http://schemas.microsoft.com/office/drawing/2014/main" id="{C7CA00F1-6847-4598-8E0E-ACAE1B94DC4D}"/>
              </a:ext>
            </a:extLst>
          </p:cNvPr>
          <p:cNvGrpSpPr/>
          <p:nvPr/>
        </p:nvGrpSpPr>
        <p:grpSpPr>
          <a:xfrm>
            <a:off x="5574568" y="2883784"/>
            <a:ext cx="1143000" cy="1180713"/>
            <a:chOff x="5053136" y="3226008"/>
            <a:chExt cx="1143000" cy="1180713"/>
          </a:xfrm>
        </p:grpSpPr>
        <p:pic>
          <p:nvPicPr>
            <p:cNvPr id="7" name="Picture 6">
              <a:extLst>
                <a:ext uri="{FF2B5EF4-FFF2-40B4-BE49-F238E27FC236}">
                  <a16:creationId xmlns:a16="http://schemas.microsoft.com/office/drawing/2014/main" id="{91EB8087-D913-4B68-BD88-0219D01FC882}"/>
                </a:ext>
              </a:extLst>
            </p:cNvPr>
            <p:cNvPicPr>
              <a:picLocks noChangeAspect="1"/>
            </p:cNvPicPr>
            <p:nvPr/>
          </p:nvPicPr>
          <p:blipFill>
            <a:blip r:embed="rId3"/>
            <a:stretch>
              <a:fillRect/>
            </a:stretch>
          </p:blipFill>
          <p:spPr>
            <a:xfrm>
              <a:off x="5105400" y="4114800"/>
              <a:ext cx="304800" cy="291921"/>
            </a:xfrm>
            <a:prstGeom prst="rect">
              <a:avLst/>
            </a:prstGeom>
          </p:spPr>
        </p:pic>
        <p:sp>
          <p:nvSpPr>
            <p:cNvPr id="8" name="Scroll: Vertical 7">
              <a:extLst>
                <a:ext uri="{FF2B5EF4-FFF2-40B4-BE49-F238E27FC236}">
                  <a16:creationId xmlns:a16="http://schemas.microsoft.com/office/drawing/2014/main" id="{80D56ECC-38B6-410D-AEB8-C820155F0A26}"/>
                </a:ext>
              </a:extLst>
            </p:cNvPr>
            <p:cNvSpPr/>
            <p:nvPr/>
          </p:nvSpPr>
          <p:spPr>
            <a:xfrm rot="20357555">
              <a:off x="5053136" y="3226008"/>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Plutus</a:t>
              </a:r>
            </a:p>
            <a:p>
              <a:pPr algn="ctr"/>
              <a:r>
                <a:rPr lang="en-US" dirty="0">
                  <a:solidFill>
                    <a:schemeClr val="tx1"/>
                  </a:solidFill>
                </a:rPr>
                <a:t>V1.3.5</a:t>
              </a:r>
            </a:p>
          </p:txBody>
        </p:sp>
      </p:grpSp>
      <p:grpSp>
        <p:nvGrpSpPr>
          <p:cNvPr id="11" name="Group 10">
            <a:extLst>
              <a:ext uri="{FF2B5EF4-FFF2-40B4-BE49-F238E27FC236}">
                <a16:creationId xmlns:a16="http://schemas.microsoft.com/office/drawing/2014/main" id="{2FE36797-5E20-4D9E-92AC-9BF1702CF417}"/>
              </a:ext>
            </a:extLst>
          </p:cNvPr>
          <p:cNvGrpSpPr/>
          <p:nvPr/>
        </p:nvGrpSpPr>
        <p:grpSpPr>
          <a:xfrm>
            <a:off x="2538537" y="2885961"/>
            <a:ext cx="1143000" cy="1180713"/>
            <a:chOff x="2538537" y="3225041"/>
            <a:chExt cx="1143000" cy="1180713"/>
          </a:xfrm>
        </p:grpSpPr>
        <p:pic>
          <p:nvPicPr>
            <p:cNvPr id="9" name="Picture 8">
              <a:extLst>
                <a:ext uri="{FF2B5EF4-FFF2-40B4-BE49-F238E27FC236}">
                  <a16:creationId xmlns:a16="http://schemas.microsoft.com/office/drawing/2014/main" id="{1A15328C-4228-4483-9258-8123183FAB94}"/>
                </a:ext>
              </a:extLst>
            </p:cNvPr>
            <p:cNvPicPr>
              <a:picLocks noChangeAspect="1"/>
            </p:cNvPicPr>
            <p:nvPr/>
          </p:nvPicPr>
          <p:blipFill>
            <a:blip r:embed="rId3"/>
            <a:stretch>
              <a:fillRect/>
            </a:stretch>
          </p:blipFill>
          <p:spPr>
            <a:xfrm>
              <a:off x="2590801" y="4113833"/>
              <a:ext cx="304800" cy="291921"/>
            </a:xfrm>
            <a:prstGeom prst="rect">
              <a:avLst/>
            </a:prstGeom>
          </p:spPr>
        </p:pic>
        <p:sp>
          <p:nvSpPr>
            <p:cNvPr id="10" name="Scroll: Vertical 9">
              <a:extLst>
                <a:ext uri="{FF2B5EF4-FFF2-40B4-BE49-F238E27FC236}">
                  <a16:creationId xmlns:a16="http://schemas.microsoft.com/office/drawing/2014/main" id="{6D2B874B-C176-4905-9DDC-26A43E22F14B}"/>
                </a:ext>
              </a:extLst>
            </p:cNvPr>
            <p:cNvSpPr/>
            <p:nvPr/>
          </p:nvSpPr>
          <p:spPr>
            <a:xfrm rot="20357555">
              <a:off x="2538537" y="3225041"/>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Solidity</a:t>
              </a:r>
            </a:p>
            <a:p>
              <a:pPr algn="ctr"/>
              <a:r>
                <a:rPr lang="en-US" dirty="0">
                  <a:solidFill>
                    <a:schemeClr val="tx1"/>
                  </a:solidFill>
                </a:rPr>
                <a:t>V0.2.21</a:t>
              </a:r>
            </a:p>
          </p:txBody>
        </p:sp>
      </p:grpSp>
      <p:grpSp>
        <p:nvGrpSpPr>
          <p:cNvPr id="13" name="Group 12">
            <a:extLst>
              <a:ext uri="{FF2B5EF4-FFF2-40B4-BE49-F238E27FC236}">
                <a16:creationId xmlns:a16="http://schemas.microsoft.com/office/drawing/2014/main" id="{EC7FCBDB-C945-4D5B-A0F7-306E74536547}"/>
              </a:ext>
            </a:extLst>
          </p:cNvPr>
          <p:cNvGrpSpPr/>
          <p:nvPr/>
        </p:nvGrpSpPr>
        <p:grpSpPr>
          <a:xfrm>
            <a:off x="4038600" y="2894347"/>
            <a:ext cx="1143000" cy="1180713"/>
            <a:chOff x="2538537" y="3225041"/>
            <a:chExt cx="1143000" cy="1180713"/>
          </a:xfrm>
        </p:grpSpPr>
        <p:pic>
          <p:nvPicPr>
            <p:cNvPr id="14" name="Picture 13">
              <a:extLst>
                <a:ext uri="{FF2B5EF4-FFF2-40B4-BE49-F238E27FC236}">
                  <a16:creationId xmlns:a16="http://schemas.microsoft.com/office/drawing/2014/main" id="{59DE963B-680C-4596-B37F-0BEFEB0B0A2F}"/>
                </a:ext>
              </a:extLst>
            </p:cNvPr>
            <p:cNvPicPr>
              <a:picLocks noChangeAspect="1"/>
            </p:cNvPicPr>
            <p:nvPr/>
          </p:nvPicPr>
          <p:blipFill>
            <a:blip r:embed="rId3"/>
            <a:stretch>
              <a:fillRect/>
            </a:stretch>
          </p:blipFill>
          <p:spPr>
            <a:xfrm>
              <a:off x="2590801" y="4113833"/>
              <a:ext cx="304800" cy="291921"/>
            </a:xfrm>
            <a:prstGeom prst="rect">
              <a:avLst/>
            </a:prstGeom>
          </p:spPr>
        </p:pic>
        <p:sp>
          <p:nvSpPr>
            <p:cNvPr id="15" name="Scroll: Vertical 14">
              <a:extLst>
                <a:ext uri="{FF2B5EF4-FFF2-40B4-BE49-F238E27FC236}">
                  <a16:creationId xmlns:a16="http://schemas.microsoft.com/office/drawing/2014/main" id="{877C6466-C16A-48ED-8E25-C758AE763AB0}"/>
                </a:ext>
              </a:extLst>
            </p:cNvPr>
            <p:cNvSpPr/>
            <p:nvPr/>
          </p:nvSpPr>
          <p:spPr>
            <a:xfrm rot="20357555">
              <a:off x="2538537" y="3225041"/>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Solidity</a:t>
              </a:r>
            </a:p>
            <a:p>
              <a:pPr algn="ctr"/>
              <a:r>
                <a:rPr lang="en-US" dirty="0">
                  <a:solidFill>
                    <a:schemeClr val="tx1"/>
                  </a:solidFill>
                </a:rPr>
                <a:t>V0.2.22</a:t>
              </a:r>
            </a:p>
          </p:txBody>
        </p:sp>
      </p:grpSp>
    </p:spTree>
    <p:extLst>
      <p:ext uri="{BB962C8B-B14F-4D97-AF65-F5344CB8AC3E}">
        <p14:creationId xmlns:p14="http://schemas.microsoft.com/office/powerpoint/2010/main" val="38241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30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000"/>
                                        <p:tgtEl>
                                          <p:spTgt spid="11"/>
                                        </p:tgtEl>
                                      </p:cBhvr>
                                    </p:animEffect>
                                  </p:childTnLst>
                                </p:cTn>
                              </p:par>
                            </p:childTnLst>
                          </p:cTn>
                        </p:par>
                        <p:par>
                          <p:cTn id="12" fill="hold">
                            <p:stCondLst>
                              <p:cond delay="5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0"/>
                                        <p:tgtEl>
                                          <p:spTgt spid="13"/>
                                        </p:tgtEl>
                                      </p:cBhvr>
                                    </p:animEffect>
                                  </p:childTnLst>
                                </p:cTn>
                              </p:par>
                            </p:childTnLst>
                          </p:cTn>
                        </p:par>
                        <p:par>
                          <p:cTn id="16" fill="hold">
                            <p:stCondLst>
                              <p:cond delay="7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459D-1B0A-42D3-9658-E3B84CE9B189}"/>
              </a:ext>
            </a:extLst>
          </p:cNvPr>
          <p:cNvSpPr>
            <a:spLocks noGrp="1"/>
          </p:cNvSpPr>
          <p:nvPr>
            <p:ph type="title"/>
          </p:nvPr>
        </p:nvSpPr>
        <p:spPr>
          <a:xfrm>
            <a:off x="457200" y="274638"/>
            <a:ext cx="8229600" cy="1143000"/>
          </a:xfrm>
        </p:spPr>
        <p:txBody>
          <a:bodyPr>
            <a:normAutofit fontScale="90000"/>
          </a:bodyPr>
          <a:lstStyle/>
          <a:p>
            <a:r>
              <a:rPr lang="en-US" dirty="0"/>
              <a:t>K – A Universal Blockchain Language </a:t>
            </a:r>
          </a:p>
        </p:txBody>
      </p:sp>
      <p:sp>
        <p:nvSpPr>
          <p:cNvPr id="3" name="Content Placeholder 2">
            <a:extLst>
              <a:ext uri="{FF2B5EF4-FFF2-40B4-BE49-F238E27FC236}">
                <a16:creationId xmlns:a16="http://schemas.microsoft.com/office/drawing/2014/main" id="{69CA98B0-6531-41F6-AABC-9FAF3F34B463}"/>
              </a:ext>
            </a:extLst>
          </p:cNvPr>
          <p:cNvSpPr>
            <a:spLocks noGrp="1"/>
          </p:cNvSpPr>
          <p:nvPr>
            <p:ph idx="1"/>
          </p:nvPr>
        </p:nvSpPr>
        <p:spPr>
          <a:xfrm>
            <a:off x="304800" y="1600200"/>
            <a:ext cx="8610600" cy="5029200"/>
          </a:xfrm>
        </p:spPr>
        <p:txBody>
          <a:bodyPr>
            <a:normAutofit/>
          </a:bodyPr>
          <a:lstStyle/>
          <a:p>
            <a:r>
              <a:rPr lang="en-US" dirty="0"/>
              <a:t>We want to be able to write (provably correct) smart contracts in </a:t>
            </a:r>
            <a:r>
              <a:rPr lang="en-US" i="1" dirty="0"/>
              <a:t>any</a:t>
            </a:r>
            <a:r>
              <a:rPr lang="en-US" dirty="0"/>
              <a:t> programming language! </a:t>
            </a:r>
          </a:p>
        </p:txBody>
      </p:sp>
      <p:sp>
        <p:nvSpPr>
          <p:cNvPr id="4" name="Slide Number Placeholder 3">
            <a:extLst>
              <a:ext uri="{FF2B5EF4-FFF2-40B4-BE49-F238E27FC236}">
                <a16:creationId xmlns:a16="http://schemas.microsoft.com/office/drawing/2014/main" id="{AEDDDE73-E0F9-412D-B537-B583C25343ED}"/>
              </a:ext>
            </a:extLst>
          </p:cNvPr>
          <p:cNvSpPr>
            <a:spLocks noGrp="1"/>
          </p:cNvSpPr>
          <p:nvPr>
            <p:ph type="sldNum" sz="quarter" idx="12"/>
          </p:nvPr>
        </p:nvSpPr>
        <p:spPr/>
        <p:txBody>
          <a:bodyPr/>
          <a:lstStyle/>
          <a:p>
            <a:fld id="{B6F15528-21DE-4FAA-801E-634DDDAF4B2B}" type="slidenum">
              <a:rPr lang="en-US" smtClean="0"/>
              <a:pPr/>
              <a:t>45</a:t>
            </a:fld>
            <a:endParaRPr lang="en-US" dirty="0"/>
          </a:p>
        </p:txBody>
      </p:sp>
      <p:pic>
        <p:nvPicPr>
          <p:cNvPr id="5" name="Picture 4">
            <a:extLst>
              <a:ext uri="{FF2B5EF4-FFF2-40B4-BE49-F238E27FC236}">
                <a16:creationId xmlns:a16="http://schemas.microsoft.com/office/drawing/2014/main" id="{B59AA9EF-E6E2-4680-94AE-DF7E63B3C509}"/>
              </a:ext>
            </a:extLst>
          </p:cNvPr>
          <p:cNvPicPr>
            <a:picLocks noChangeAspect="1"/>
          </p:cNvPicPr>
          <p:nvPr/>
        </p:nvPicPr>
        <p:blipFill>
          <a:blip r:embed="rId2"/>
          <a:stretch>
            <a:fillRect/>
          </a:stretch>
        </p:blipFill>
        <p:spPr>
          <a:xfrm>
            <a:off x="914400" y="3254136"/>
            <a:ext cx="7239000" cy="1852448"/>
          </a:xfrm>
          <a:prstGeom prst="rect">
            <a:avLst/>
          </a:prstGeom>
        </p:spPr>
      </p:pic>
      <p:grpSp>
        <p:nvGrpSpPr>
          <p:cNvPr id="12" name="Group 11">
            <a:extLst>
              <a:ext uri="{FF2B5EF4-FFF2-40B4-BE49-F238E27FC236}">
                <a16:creationId xmlns:a16="http://schemas.microsoft.com/office/drawing/2014/main" id="{C7CA00F1-6847-4598-8E0E-ACAE1B94DC4D}"/>
              </a:ext>
            </a:extLst>
          </p:cNvPr>
          <p:cNvGrpSpPr/>
          <p:nvPr/>
        </p:nvGrpSpPr>
        <p:grpSpPr>
          <a:xfrm>
            <a:off x="5574568" y="2895600"/>
            <a:ext cx="1143000" cy="1180713"/>
            <a:chOff x="5053136" y="3226008"/>
            <a:chExt cx="1143000" cy="1180713"/>
          </a:xfrm>
        </p:grpSpPr>
        <p:pic>
          <p:nvPicPr>
            <p:cNvPr id="7" name="Picture 6">
              <a:extLst>
                <a:ext uri="{FF2B5EF4-FFF2-40B4-BE49-F238E27FC236}">
                  <a16:creationId xmlns:a16="http://schemas.microsoft.com/office/drawing/2014/main" id="{91EB8087-D913-4B68-BD88-0219D01FC882}"/>
                </a:ext>
              </a:extLst>
            </p:cNvPr>
            <p:cNvPicPr>
              <a:picLocks noChangeAspect="1"/>
            </p:cNvPicPr>
            <p:nvPr/>
          </p:nvPicPr>
          <p:blipFill>
            <a:blip r:embed="rId3"/>
            <a:stretch>
              <a:fillRect/>
            </a:stretch>
          </p:blipFill>
          <p:spPr>
            <a:xfrm>
              <a:off x="5105400" y="4114800"/>
              <a:ext cx="304800" cy="291921"/>
            </a:xfrm>
            <a:prstGeom prst="rect">
              <a:avLst/>
            </a:prstGeom>
          </p:spPr>
        </p:pic>
        <p:sp>
          <p:nvSpPr>
            <p:cNvPr id="8" name="Scroll: Vertical 7">
              <a:extLst>
                <a:ext uri="{FF2B5EF4-FFF2-40B4-BE49-F238E27FC236}">
                  <a16:creationId xmlns:a16="http://schemas.microsoft.com/office/drawing/2014/main" id="{80D56ECC-38B6-410D-AEB8-C820155F0A26}"/>
                </a:ext>
              </a:extLst>
            </p:cNvPr>
            <p:cNvSpPr/>
            <p:nvPr/>
          </p:nvSpPr>
          <p:spPr>
            <a:xfrm rot="20357555">
              <a:off x="5053136" y="3226008"/>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Plutus</a:t>
              </a:r>
            </a:p>
            <a:p>
              <a:pPr algn="ctr"/>
              <a:r>
                <a:rPr lang="en-US" dirty="0">
                  <a:solidFill>
                    <a:schemeClr val="tx1"/>
                  </a:solidFill>
                </a:rPr>
                <a:t>V1.3.5</a:t>
              </a:r>
            </a:p>
          </p:txBody>
        </p:sp>
      </p:grpSp>
      <p:grpSp>
        <p:nvGrpSpPr>
          <p:cNvPr id="11" name="Group 10">
            <a:extLst>
              <a:ext uri="{FF2B5EF4-FFF2-40B4-BE49-F238E27FC236}">
                <a16:creationId xmlns:a16="http://schemas.microsoft.com/office/drawing/2014/main" id="{2FE36797-5E20-4D9E-92AC-9BF1702CF417}"/>
              </a:ext>
            </a:extLst>
          </p:cNvPr>
          <p:cNvGrpSpPr/>
          <p:nvPr/>
        </p:nvGrpSpPr>
        <p:grpSpPr>
          <a:xfrm>
            <a:off x="2538537" y="2897777"/>
            <a:ext cx="1143000" cy="1180713"/>
            <a:chOff x="2538537" y="3225041"/>
            <a:chExt cx="1143000" cy="1180713"/>
          </a:xfrm>
        </p:grpSpPr>
        <p:pic>
          <p:nvPicPr>
            <p:cNvPr id="9" name="Picture 8">
              <a:extLst>
                <a:ext uri="{FF2B5EF4-FFF2-40B4-BE49-F238E27FC236}">
                  <a16:creationId xmlns:a16="http://schemas.microsoft.com/office/drawing/2014/main" id="{1A15328C-4228-4483-9258-8123183FAB94}"/>
                </a:ext>
              </a:extLst>
            </p:cNvPr>
            <p:cNvPicPr>
              <a:picLocks noChangeAspect="1"/>
            </p:cNvPicPr>
            <p:nvPr/>
          </p:nvPicPr>
          <p:blipFill>
            <a:blip r:embed="rId3"/>
            <a:stretch>
              <a:fillRect/>
            </a:stretch>
          </p:blipFill>
          <p:spPr>
            <a:xfrm>
              <a:off x="2590801" y="4113833"/>
              <a:ext cx="304800" cy="291921"/>
            </a:xfrm>
            <a:prstGeom prst="rect">
              <a:avLst/>
            </a:prstGeom>
          </p:spPr>
        </p:pic>
        <p:sp>
          <p:nvSpPr>
            <p:cNvPr id="10" name="Scroll: Vertical 9">
              <a:extLst>
                <a:ext uri="{FF2B5EF4-FFF2-40B4-BE49-F238E27FC236}">
                  <a16:creationId xmlns:a16="http://schemas.microsoft.com/office/drawing/2014/main" id="{6D2B874B-C176-4905-9DDC-26A43E22F14B}"/>
                </a:ext>
              </a:extLst>
            </p:cNvPr>
            <p:cNvSpPr/>
            <p:nvPr/>
          </p:nvSpPr>
          <p:spPr>
            <a:xfrm rot="20357555">
              <a:off x="2538537" y="3225041"/>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Solidity</a:t>
              </a:r>
            </a:p>
            <a:p>
              <a:pPr algn="ctr"/>
              <a:r>
                <a:rPr lang="en-US" dirty="0">
                  <a:solidFill>
                    <a:schemeClr val="tx1"/>
                  </a:solidFill>
                </a:rPr>
                <a:t>V0.2.21</a:t>
              </a:r>
            </a:p>
          </p:txBody>
        </p:sp>
      </p:grpSp>
      <p:grpSp>
        <p:nvGrpSpPr>
          <p:cNvPr id="13" name="Group 12">
            <a:extLst>
              <a:ext uri="{FF2B5EF4-FFF2-40B4-BE49-F238E27FC236}">
                <a16:creationId xmlns:a16="http://schemas.microsoft.com/office/drawing/2014/main" id="{EC7FCBDB-C945-4D5B-A0F7-306E74536547}"/>
              </a:ext>
            </a:extLst>
          </p:cNvPr>
          <p:cNvGrpSpPr/>
          <p:nvPr/>
        </p:nvGrpSpPr>
        <p:grpSpPr>
          <a:xfrm>
            <a:off x="4038600" y="2906163"/>
            <a:ext cx="1143000" cy="1180713"/>
            <a:chOff x="2538537" y="3225041"/>
            <a:chExt cx="1143000" cy="1180713"/>
          </a:xfrm>
        </p:grpSpPr>
        <p:pic>
          <p:nvPicPr>
            <p:cNvPr id="14" name="Picture 13">
              <a:extLst>
                <a:ext uri="{FF2B5EF4-FFF2-40B4-BE49-F238E27FC236}">
                  <a16:creationId xmlns:a16="http://schemas.microsoft.com/office/drawing/2014/main" id="{59DE963B-680C-4596-B37F-0BEFEB0B0A2F}"/>
                </a:ext>
              </a:extLst>
            </p:cNvPr>
            <p:cNvPicPr>
              <a:picLocks noChangeAspect="1"/>
            </p:cNvPicPr>
            <p:nvPr/>
          </p:nvPicPr>
          <p:blipFill>
            <a:blip r:embed="rId3"/>
            <a:stretch>
              <a:fillRect/>
            </a:stretch>
          </p:blipFill>
          <p:spPr>
            <a:xfrm>
              <a:off x="2590801" y="4113833"/>
              <a:ext cx="304800" cy="291921"/>
            </a:xfrm>
            <a:prstGeom prst="rect">
              <a:avLst/>
            </a:prstGeom>
          </p:spPr>
        </p:pic>
        <p:sp>
          <p:nvSpPr>
            <p:cNvPr id="15" name="Scroll: Vertical 14">
              <a:extLst>
                <a:ext uri="{FF2B5EF4-FFF2-40B4-BE49-F238E27FC236}">
                  <a16:creationId xmlns:a16="http://schemas.microsoft.com/office/drawing/2014/main" id="{877C6466-C16A-48ED-8E25-C758AE763AB0}"/>
                </a:ext>
              </a:extLst>
            </p:cNvPr>
            <p:cNvSpPr/>
            <p:nvPr/>
          </p:nvSpPr>
          <p:spPr>
            <a:xfrm rot="20357555">
              <a:off x="2538537" y="3225041"/>
              <a:ext cx="1143000" cy="775212"/>
            </a:xfrm>
            <a:prstGeom prst="verticalScroll">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Solidity</a:t>
              </a:r>
            </a:p>
            <a:p>
              <a:pPr algn="ctr"/>
              <a:r>
                <a:rPr lang="en-US" dirty="0">
                  <a:solidFill>
                    <a:schemeClr val="tx1"/>
                  </a:solidFill>
                </a:rPr>
                <a:t>V0.2.22</a:t>
              </a:r>
            </a:p>
          </p:txBody>
        </p:sp>
      </p:grpSp>
      <p:sp>
        <p:nvSpPr>
          <p:cNvPr id="16" name="Rounded Rectangular Callout 13">
            <a:extLst>
              <a:ext uri="{FF2B5EF4-FFF2-40B4-BE49-F238E27FC236}">
                <a16:creationId xmlns:a16="http://schemas.microsoft.com/office/drawing/2014/main" id="{46838ADB-5A54-4626-AFC3-7DDF775E5A56}"/>
              </a:ext>
            </a:extLst>
          </p:cNvPr>
          <p:cNvSpPr/>
          <p:nvPr/>
        </p:nvSpPr>
        <p:spPr>
          <a:xfrm>
            <a:off x="152400" y="5107359"/>
            <a:ext cx="8915400" cy="1674441"/>
          </a:xfrm>
          <a:prstGeom prst="wedgeRoundRectCallout">
            <a:avLst>
              <a:gd name="adj1" fmla="val 30136"/>
              <a:gd name="adj2" fmla="val -97165"/>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1. Write contract P in any language, say L (unique address)</a:t>
            </a:r>
          </a:p>
          <a:p>
            <a:r>
              <a:rPr lang="en-US" sz="2800" dirty="0">
                <a:solidFill>
                  <a:schemeClr val="tx1"/>
                </a:solidFill>
              </a:rPr>
              <a:t>2. SBC[L] your P into L</a:t>
            </a:r>
            <a:r>
              <a:rPr lang="en-US" sz="2800" baseline="-25000" dirty="0">
                <a:solidFill>
                  <a:schemeClr val="tx1"/>
                </a:solidFill>
              </a:rPr>
              <a:t>P  </a:t>
            </a:r>
            <a:r>
              <a:rPr lang="en-US" sz="2800" dirty="0">
                <a:solidFill>
                  <a:schemeClr val="tx1"/>
                </a:solidFill>
              </a:rPr>
              <a:t>; optionally verify P with </a:t>
            </a:r>
            <a:r>
              <a:rPr lang="en-US" sz="2800" dirty="0" err="1">
                <a:solidFill>
                  <a:schemeClr val="tx1"/>
                </a:solidFill>
              </a:rPr>
              <a:t>Kprover</a:t>
            </a:r>
            <a:r>
              <a:rPr lang="en-US" sz="2800" dirty="0">
                <a:solidFill>
                  <a:schemeClr val="tx1"/>
                </a:solidFill>
              </a:rPr>
              <a:t>[L]</a:t>
            </a:r>
            <a:endParaRPr lang="en-US" sz="2800" baseline="-25000" dirty="0">
              <a:solidFill>
                <a:schemeClr val="tx1"/>
              </a:solidFill>
            </a:endParaRPr>
          </a:p>
          <a:p>
            <a:r>
              <a:rPr lang="en-US" sz="2800" dirty="0">
                <a:solidFill>
                  <a:schemeClr val="tx1"/>
                </a:solidFill>
              </a:rPr>
              <a:t>3. Generate IELE binary P</a:t>
            </a:r>
            <a:r>
              <a:rPr lang="en-US" sz="2800" baseline="-25000" dirty="0">
                <a:solidFill>
                  <a:schemeClr val="tx1"/>
                </a:solidFill>
              </a:rPr>
              <a:t>IELE</a:t>
            </a:r>
            <a:r>
              <a:rPr lang="en-US" sz="2800" dirty="0">
                <a:solidFill>
                  <a:schemeClr val="tx1"/>
                </a:solidFill>
              </a:rPr>
              <a:t> from L</a:t>
            </a:r>
            <a:r>
              <a:rPr lang="en-US" sz="2800" baseline="-25000" dirty="0">
                <a:solidFill>
                  <a:schemeClr val="tx1"/>
                </a:solidFill>
              </a:rPr>
              <a:t>P</a:t>
            </a:r>
            <a:r>
              <a:rPr lang="en-US" sz="2800" dirty="0">
                <a:solidFill>
                  <a:schemeClr val="tx1"/>
                </a:solidFill>
              </a:rPr>
              <a:t> using IELE backend</a:t>
            </a:r>
          </a:p>
          <a:p>
            <a:r>
              <a:rPr lang="en-US" sz="2800" dirty="0">
                <a:solidFill>
                  <a:schemeClr val="tx1"/>
                </a:solidFill>
              </a:rPr>
              <a:t>4. Formally verify P</a:t>
            </a:r>
            <a:r>
              <a:rPr lang="en-US" sz="2800" baseline="-25000" dirty="0">
                <a:solidFill>
                  <a:schemeClr val="tx1"/>
                </a:solidFill>
              </a:rPr>
              <a:t>IELE</a:t>
            </a:r>
            <a:r>
              <a:rPr lang="en-US" sz="2800" dirty="0">
                <a:solidFill>
                  <a:schemeClr val="tx1"/>
                </a:solidFill>
              </a:rPr>
              <a:t> with </a:t>
            </a:r>
            <a:r>
              <a:rPr lang="en-US" sz="2800" dirty="0" err="1">
                <a:solidFill>
                  <a:schemeClr val="tx1"/>
                </a:solidFill>
              </a:rPr>
              <a:t>Kprover</a:t>
            </a:r>
            <a:r>
              <a:rPr lang="en-US" sz="2800" dirty="0">
                <a:solidFill>
                  <a:schemeClr val="tx1"/>
                </a:solidFill>
              </a:rPr>
              <a:t>[IELE]</a:t>
            </a:r>
            <a:endParaRPr lang="en-US" sz="2800" baseline="-25000" dirty="0">
              <a:solidFill>
                <a:schemeClr val="tx1"/>
              </a:solidFill>
            </a:endParaRPr>
          </a:p>
        </p:txBody>
      </p:sp>
      <p:pic>
        <p:nvPicPr>
          <p:cNvPr id="17" name="Picture 16">
            <a:extLst>
              <a:ext uri="{FF2B5EF4-FFF2-40B4-BE49-F238E27FC236}">
                <a16:creationId xmlns:a16="http://schemas.microsoft.com/office/drawing/2014/main" id="{7071AFA8-F074-40B5-94A5-B4567E5EFEDD}"/>
              </a:ext>
            </a:extLst>
          </p:cNvPr>
          <p:cNvPicPr>
            <a:picLocks noChangeAspect="1"/>
          </p:cNvPicPr>
          <p:nvPr/>
        </p:nvPicPr>
        <p:blipFill>
          <a:blip r:embed="rId4"/>
          <a:stretch>
            <a:fillRect/>
          </a:stretch>
        </p:blipFill>
        <p:spPr>
          <a:xfrm>
            <a:off x="7467600" y="4414583"/>
            <a:ext cx="441817" cy="400997"/>
          </a:xfrm>
          <a:prstGeom prst="rect">
            <a:avLst/>
          </a:prstGeom>
        </p:spPr>
      </p:pic>
    </p:spTree>
    <p:extLst>
      <p:ext uri="{BB962C8B-B14F-4D97-AF65-F5344CB8AC3E}">
        <p14:creationId xmlns:p14="http://schemas.microsoft.com/office/powerpoint/2010/main" val="4197431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20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459D-1B0A-42D3-9658-E3B84CE9B189}"/>
              </a:ext>
            </a:extLst>
          </p:cNvPr>
          <p:cNvSpPr>
            <a:spLocks noGrp="1"/>
          </p:cNvSpPr>
          <p:nvPr>
            <p:ph type="title"/>
          </p:nvPr>
        </p:nvSpPr>
        <p:spPr>
          <a:xfrm>
            <a:off x="457200" y="274638"/>
            <a:ext cx="8229600" cy="1143000"/>
          </a:xfrm>
        </p:spPr>
        <p:txBody>
          <a:bodyPr>
            <a:normAutofit fontScale="90000"/>
          </a:bodyPr>
          <a:lstStyle/>
          <a:p>
            <a:r>
              <a:rPr lang="en-US" dirty="0"/>
              <a:t>K – A Universal Blockchain Language </a:t>
            </a:r>
          </a:p>
        </p:txBody>
      </p:sp>
      <p:sp>
        <p:nvSpPr>
          <p:cNvPr id="3" name="Content Placeholder 2">
            <a:extLst>
              <a:ext uri="{FF2B5EF4-FFF2-40B4-BE49-F238E27FC236}">
                <a16:creationId xmlns:a16="http://schemas.microsoft.com/office/drawing/2014/main" id="{69CA98B0-6531-41F6-AABC-9FAF3F34B463}"/>
              </a:ext>
            </a:extLst>
          </p:cNvPr>
          <p:cNvSpPr>
            <a:spLocks noGrp="1"/>
          </p:cNvSpPr>
          <p:nvPr>
            <p:ph idx="1"/>
          </p:nvPr>
        </p:nvSpPr>
        <p:spPr>
          <a:xfrm>
            <a:off x="304800" y="1600200"/>
            <a:ext cx="8610600" cy="5029200"/>
          </a:xfrm>
        </p:spPr>
        <p:txBody>
          <a:bodyPr>
            <a:normAutofit/>
          </a:bodyPr>
          <a:lstStyle/>
          <a:p>
            <a:r>
              <a:rPr lang="en-US" dirty="0"/>
              <a:t>We want to be able to write (provably correct) smart contracts in </a:t>
            </a:r>
            <a:r>
              <a:rPr lang="en-US" i="1" dirty="0"/>
              <a:t>any</a:t>
            </a:r>
            <a:r>
              <a:rPr lang="en-US" dirty="0"/>
              <a:t> programming language! </a:t>
            </a:r>
          </a:p>
        </p:txBody>
      </p:sp>
      <p:sp>
        <p:nvSpPr>
          <p:cNvPr id="4" name="Slide Number Placeholder 3">
            <a:extLst>
              <a:ext uri="{FF2B5EF4-FFF2-40B4-BE49-F238E27FC236}">
                <a16:creationId xmlns:a16="http://schemas.microsoft.com/office/drawing/2014/main" id="{AEDDDE73-E0F9-412D-B537-B583C25343ED}"/>
              </a:ext>
            </a:extLst>
          </p:cNvPr>
          <p:cNvSpPr>
            <a:spLocks noGrp="1"/>
          </p:cNvSpPr>
          <p:nvPr>
            <p:ph type="sldNum" sz="quarter" idx="12"/>
          </p:nvPr>
        </p:nvSpPr>
        <p:spPr/>
        <p:txBody>
          <a:bodyPr/>
          <a:lstStyle/>
          <a:p>
            <a:fld id="{B6F15528-21DE-4FAA-801E-634DDDAF4B2B}" type="slidenum">
              <a:rPr lang="en-US" smtClean="0"/>
              <a:pPr/>
              <a:t>46</a:t>
            </a:fld>
            <a:endParaRPr lang="en-US" dirty="0"/>
          </a:p>
        </p:txBody>
      </p:sp>
      <p:pic>
        <p:nvPicPr>
          <p:cNvPr id="17" name="Picture 16">
            <a:extLst>
              <a:ext uri="{FF2B5EF4-FFF2-40B4-BE49-F238E27FC236}">
                <a16:creationId xmlns:a16="http://schemas.microsoft.com/office/drawing/2014/main" id="{C38454E1-BA0B-4AD7-94C2-B4B639F1C6D9}"/>
              </a:ext>
            </a:extLst>
          </p:cNvPr>
          <p:cNvPicPr>
            <a:picLocks noChangeAspect="1"/>
          </p:cNvPicPr>
          <p:nvPr/>
        </p:nvPicPr>
        <p:blipFill>
          <a:blip r:embed="rId2"/>
          <a:stretch>
            <a:fillRect/>
          </a:stretch>
        </p:blipFill>
        <p:spPr>
          <a:xfrm>
            <a:off x="1676400" y="3500211"/>
            <a:ext cx="2419350" cy="2124075"/>
          </a:xfrm>
          <a:prstGeom prst="rect">
            <a:avLst/>
          </a:prstGeom>
        </p:spPr>
      </p:pic>
      <p:sp>
        <p:nvSpPr>
          <p:cNvPr id="16" name="Rounded Rectangular Callout 13">
            <a:extLst>
              <a:ext uri="{FF2B5EF4-FFF2-40B4-BE49-F238E27FC236}">
                <a16:creationId xmlns:a16="http://schemas.microsoft.com/office/drawing/2014/main" id="{46838ADB-5A54-4626-AFC3-7DDF775E5A56}"/>
              </a:ext>
            </a:extLst>
          </p:cNvPr>
          <p:cNvSpPr/>
          <p:nvPr/>
        </p:nvSpPr>
        <p:spPr>
          <a:xfrm>
            <a:off x="4724400" y="2953585"/>
            <a:ext cx="3810000" cy="2001483"/>
          </a:xfrm>
          <a:prstGeom prst="wedgeRoundRectCallout">
            <a:avLst>
              <a:gd name="adj1" fmla="val -68363"/>
              <a:gd name="adj2" fmla="val 29793"/>
              <a:gd name="adj3" fmla="val 1666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Each node runs a IELE VM client, generated from IELE semantics through LLVM backend.</a:t>
            </a:r>
          </a:p>
        </p:txBody>
      </p:sp>
      <p:grpSp>
        <p:nvGrpSpPr>
          <p:cNvPr id="6" name="Group 5">
            <a:extLst>
              <a:ext uri="{FF2B5EF4-FFF2-40B4-BE49-F238E27FC236}">
                <a16:creationId xmlns:a16="http://schemas.microsoft.com/office/drawing/2014/main" id="{68A5B5E4-2D55-47B8-9EC9-14E667C44029}"/>
              </a:ext>
            </a:extLst>
          </p:cNvPr>
          <p:cNvGrpSpPr/>
          <p:nvPr/>
        </p:nvGrpSpPr>
        <p:grpSpPr>
          <a:xfrm>
            <a:off x="1316641" y="3142122"/>
            <a:ext cx="3159006" cy="2865224"/>
            <a:chOff x="1316641" y="3142122"/>
            <a:chExt cx="3159006" cy="2865224"/>
          </a:xfrm>
        </p:grpSpPr>
        <p:pic>
          <p:nvPicPr>
            <p:cNvPr id="18" name="Picture 17">
              <a:extLst>
                <a:ext uri="{FF2B5EF4-FFF2-40B4-BE49-F238E27FC236}">
                  <a16:creationId xmlns:a16="http://schemas.microsoft.com/office/drawing/2014/main" id="{4A4DFF54-61E1-4C42-9C22-1B34CA602FDE}"/>
                </a:ext>
              </a:extLst>
            </p:cNvPr>
            <p:cNvPicPr>
              <a:picLocks noChangeAspect="1"/>
            </p:cNvPicPr>
            <p:nvPr/>
          </p:nvPicPr>
          <p:blipFill>
            <a:blip r:embed="rId3"/>
            <a:stretch>
              <a:fillRect/>
            </a:stretch>
          </p:blipFill>
          <p:spPr>
            <a:xfrm>
              <a:off x="2514600" y="3142122"/>
              <a:ext cx="441817" cy="400997"/>
            </a:xfrm>
            <a:prstGeom prst="rect">
              <a:avLst/>
            </a:prstGeom>
          </p:spPr>
        </p:pic>
        <p:pic>
          <p:nvPicPr>
            <p:cNvPr id="19" name="Picture 18">
              <a:extLst>
                <a:ext uri="{FF2B5EF4-FFF2-40B4-BE49-F238E27FC236}">
                  <a16:creationId xmlns:a16="http://schemas.microsoft.com/office/drawing/2014/main" id="{30C989B0-C4C8-411E-BA47-EF810A94904F}"/>
                </a:ext>
              </a:extLst>
            </p:cNvPr>
            <p:cNvPicPr>
              <a:picLocks noChangeAspect="1"/>
            </p:cNvPicPr>
            <p:nvPr/>
          </p:nvPicPr>
          <p:blipFill>
            <a:blip r:embed="rId3"/>
            <a:stretch>
              <a:fillRect/>
            </a:stretch>
          </p:blipFill>
          <p:spPr>
            <a:xfrm>
              <a:off x="3352800" y="3372032"/>
              <a:ext cx="441817" cy="400997"/>
            </a:xfrm>
            <a:prstGeom prst="rect">
              <a:avLst/>
            </a:prstGeom>
          </p:spPr>
        </p:pic>
        <p:pic>
          <p:nvPicPr>
            <p:cNvPr id="20" name="Picture 19">
              <a:extLst>
                <a:ext uri="{FF2B5EF4-FFF2-40B4-BE49-F238E27FC236}">
                  <a16:creationId xmlns:a16="http://schemas.microsoft.com/office/drawing/2014/main" id="{8056F584-96EA-403E-954B-7B5E644CFC35}"/>
                </a:ext>
              </a:extLst>
            </p:cNvPr>
            <p:cNvPicPr>
              <a:picLocks noChangeAspect="1"/>
            </p:cNvPicPr>
            <p:nvPr/>
          </p:nvPicPr>
          <p:blipFill>
            <a:blip r:embed="rId3"/>
            <a:stretch>
              <a:fillRect/>
            </a:stretch>
          </p:blipFill>
          <p:spPr>
            <a:xfrm>
              <a:off x="4033830" y="4632924"/>
              <a:ext cx="441817" cy="400997"/>
            </a:xfrm>
            <a:prstGeom prst="rect">
              <a:avLst/>
            </a:prstGeom>
          </p:spPr>
        </p:pic>
        <p:pic>
          <p:nvPicPr>
            <p:cNvPr id="21" name="Picture 20">
              <a:extLst>
                <a:ext uri="{FF2B5EF4-FFF2-40B4-BE49-F238E27FC236}">
                  <a16:creationId xmlns:a16="http://schemas.microsoft.com/office/drawing/2014/main" id="{F8575596-AD22-4D31-A105-9033C9F53CC3}"/>
                </a:ext>
              </a:extLst>
            </p:cNvPr>
            <p:cNvPicPr>
              <a:picLocks noChangeAspect="1"/>
            </p:cNvPicPr>
            <p:nvPr/>
          </p:nvPicPr>
          <p:blipFill>
            <a:blip r:embed="rId3"/>
            <a:stretch>
              <a:fillRect/>
            </a:stretch>
          </p:blipFill>
          <p:spPr>
            <a:xfrm>
              <a:off x="1537550" y="3482159"/>
              <a:ext cx="441817" cy="400997"/>
            </a:xfrm>
            <a:prstGeom prst="rect">
              <a:avLst/>
            </a:prstGeom>
          </p:spPr>
        </p:pic>
        <p:pic>
          <p:nvPicPr>
            <p:cNvPr id="22" name="Picture 21">
              <a:extLst>
                <a:ext uri="{FF2B5EF4-FFF2-40B4-BE49-F238E27FC236}">
                  <a16:creationId xmlns:a16="http://schemas.microsoft.com/office/drawing/2014/main" id="{9C33EE2C-FBEE-44CC-AE1B-39D26A5CD3EE}"/>
                </a:ext>
              </a:extLst>
            </p:cNvPr>
            <p:cNvPicPr>
              <a:picLocks noChangeAspect="1"/>
            </p:cNvPicPr>
            <p:nvPr/>
          </p:nvPicPr>
          <p:blipFill>
            <a:blip r:embed="rId3"/>
            <a:stretch>
              <a:fillRect/>
            </a:stretch>
          </p:blipFill>
          <p:spPr>
            <a:xfrm>
              <a:off x="2444258" y="4025117"/>
              <a:ext cx="441817" cy="400997"/>
            </a:xfrm>
            <a:prstGeom prst="rect">
              <a:avLst/>
            </a:prstGeom>
          </p:spPr>
        </p:pic>
        <p:pic>
          <p:nvPicPr>
            <p:cNvPr id="23" name="Picture 22">
              <a:extLst>
                <a:ext uri="{FF2B5EF4-FFF2-40B4-BE49-F238E27FC236}">
                  <a16:creationId xmlns:a16="http://schemas.microsoft.com/office/drawing/2014/main" id="{9A8EF4E2-4FFD-4C0B-9029-89F60AD3E300}"/>
                </a:ext>
              </a:extLst>
            </p:cNvPr>
            <p:cNvPicPr>
              <a:picLocks noChangeAspect="1"/>
            </p:cNvPicPr>
            <p:nvPr/>
          </p:nvPicPr>
          <p:blipFill>
            <a:blip r:embed="rId3"/>
            <a:stretch>
              <a:fillRect/>
            </a:stretch>
          </p:blipFill>
          <p:spPr>
            <a:xfrm>
              <a:off x="1316641" y="4426114"/>
              <a:ext cx="441817" cy="400997"/>
            </a:xfrm>
            <a:prstGeom prst="rect">
              <a:avLst/>
            </a:prstGeom>
          </p:spPr>
        </p:pic>
        <p:pic>
          <p:nvPicPr>
            <p:cNvPr id="24" name="Picture 23">
              <a:extLst>
                <a:ext uri="{FF2B5EF4-FFF2-40B4-BE49-F238E27FC236}">
                  <a16:creationId xmlns:a16="http://schemas.microsoft.com/office/drawing/2014/main" id="{22BB555A-256A-4E3E-B5B2-F66F6FCC98CE}"/>
                </a:ext>
              </a:extLst>
            </p:cNvPr>
            <p:cNvPicPr>
              <a:picLocks noChangeAspect="1"/>
            </p:cNvPicPr>
            <p:nvPr/>
          </p:nvPicPr>
          <p:blipFill>
            <a:blip r:embed="rId3"/>
            <a:stretch>
              <a:fillRect/>
            </a:stretch>
          </p:blipFill>
          <p:spPr>
            <a:xfrm>
              <a:off x="1758458" y="5421378"/>
              <a:ext cx="441817" cy="400997"/>
            </a:xfrm>
            <a:prstGeom prst="rect">
              <a:avLst/>
            </a:prstGeom>
          </p:spPr>
        </p:pic>
        <p:pic>
          <p:nvPicPr>
            <p:cNvPr id="25" name="Picture 24">
              <a:extLst>
                <a:ext uri="{FF2B5EF4-FFF2-40B4-BE49-F238E27FC236}">
                  <a16:creationId xmlns:a16="http://schemas.microsoft.com/office/drawing/2014/main" id="{9F2E4D31-94D6-49F4-BFC5-F9B840C4B3A3}"/>
                </a:ext>
              </a:extLst>
            </p:cNvPr>
            <p:cNvPicPr>
              <a:picLocks noChangeAspect="1"/>
            </p:cNvPicPr>
            <p:nvPr/>
          </p:nvPicPr>
          <p:blipFill>
            <a:blip r:embed="rId3"/>
            <a:stretch>
              <a:fillRect/>
            </a:stretch>
          </p:blipFill>
          <p:spPr>
            <a:xfrm>
              <a:off x="2706195" y="5606349"/>
              <a:ext cx="441817" cy="400997"/>
            </a:xfrm>
            <a:prstGeom prst="rect">
              <a:avLst/>
            </a:prstGeom>
          </p:spPr>
        </p:pic>
        <p:pic>
          <p:nvPicPr>
            <p:cNvPr id="26" name="Picture 25">
              <a:extLst>
                <a:ext uri="{FF2B5EF4-FFF2-40B4-BE49-F238E27FC236}">
                  <a16:creationId xmlns:a16="http://schemas.microsoft.com/office/drawing/2014/main" id="{F8536AAC-3402-479C-B7A1-F3325AC487C3}"/>
                </a:ext>
              </a:extLst>
            </p:cNvPr>
            <p:cNvPicPr>
              <a:picLocks noChangeAspect="1"/>
            </p:cNvPicPr>
            <p:nvPr/>
          </p:nvPicPr>
          <p:blipFill>
            <a:blip r:embed="rId3"/>
            <a:stretch>
              <a:fillRect/>
            </a:stretch>
          </p:blipFill>
          <p:spPr>
            <a:xfrm>
              <a:off x="3563654" y="5441839"/>
              <a:ext cx="441817" cy="400997"/>
            </a:xfrm>
            <a:prstGeom prst="rect">
              <a:avLst/>
            </a:prstGeom>
          </p:spPr>
        </p:pic>
      </p:grpSp>
      <p:sp>
        <p:nvSpPr>
          <p:cNvPr id="28" name="Explosion: 8 Points 27">
            <a:extLst>
              <a:ext uri="{FF2B5EF4-FFF2-40B4-BE49-F238E27FC236}">
                <a16:creationId xmlns:a16="http://schemas.microsoft.com/office/drawing/2014/main" id="{DBA8C768-55A8-43F5-BA6C-668C78FB762C}"/>
              </a:ext>
            </a:extLst>
          </p:cNvPr>
          <p:cNvSpPr/>
          <p:nvPr/>
        </p:nvSpPr>
        <p:spPr>
          <a:xfrm>
            <a:off x="-1905000" y="-1507595"/>
            <a:ext cx="13716000" cy="10287000"/>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Everything is either a trusted formal specification or generated automatically from one.</a:t>
            </a:r>
          </a:p>
          <a:p>
            <a:r>
              <a:rPr lang="en-US" sz="4000" i="1" dirty="0">
                <a:solidFill>
                  <a:srgbClr val="0070C0"/>
                </a:solidFill>
              </a:rPr>
              <a:t>No compromise!</a:t>
            </a:r>
          </a:p>
          <a:p>
            <a:r>
              <a:rPr lang="en-US" sz="4000" dirty="0">
                <a:solidFill>
                  <a:schemeClr val="tx1"/>
                </a:solidFill>
              </a:rPr>
              <a:t>Proof objects will serve as correctness certificates.</a:t>
            </a:r>
          </a:p>
        </p:txBody>
      </p:sp>
    </p:spTree>
    <p:extLst>
      <p:ext uri="{BB962C8B-B14F-4D97-AF65-F5344CB8AC3E}">
        <p14:creationId xmlns:p14="http://schemas.microsoft.com/office/powerpoint/2010/main" val="77927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3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490"/>
            <a:ext cx="8534400" cy="865632"/>
          </a:xfrm>
        </p:spPr>
        <p:txBody>
          <a:bodyPr>
            <a:normAutofit/>
          </a:bodyPr>
          <a:lstStyle/>
          <a:p>
            <a:r>
              <a:rPr lang="en-US" dirty="0"/>
              <a:t>Conclusion: It Can Be Done!</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3619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5FDC-8E32-427F-AD76-FF35C105A776}"/>
              </a:ext>
            </a:extLst>
          </p:cNvPr>
          <p:cNvSpPr>
            <a:spLocks noGrp="1"/>
          </p:cNvSpPr>
          <p:nvPr>
            <p:ph type="title"/>
          </p:nvPr>
        </p:nvSpPr>
        <p:spPr>
          <a:xfrm>
            <a:off x="457200" y="-17563"/>
            <a:ext cx="8229600" cy="808038"/>
          </a:xfrm>
        </p:spPr>
        <p:txBody>
          <a:bodyPr/>
          <a:lstStyle/>
          <a:p>
            <a:r>
              <a:rPr lang="en-US" dirty="0"/>
              <a:t>Attacks Happened.  Many.</a:t>
            </a:r>
          </a:p>
        </p:txBody>
      </p:sp>
      <p:sp>
        <p:nvSpPr>
          <p:cNvPr id="4" name="Slide Number Placeholder 3">
            <a:extLst>
              <a:ext uri="{FF2B5EF4-FFF2-40B4-BE49-F238E27FC236}">
                <a16:creationId xmlns:a16="http://schemas.microsoft.com/office/drawing/2014/main" id="{198A884C-4A23-4577-9FAE-6D97DE89F0E7}"/>
              </a:ext>
            </a:extLst>
          </p:cNvPr>
          <p:cNvSpPr>
            <a:spLocks noGrp="1"/>
          </p:cNvSpPr>
          <p:nvPr>
            <p:ph type="sldNum" sz="quarter" idx="12"/>
          </p:nvPr>
        </p:nvSpPr>
        <p:spPr/>
        <p:txBody>
          <a:bodyPr/>
          <a:lstStyle/>
          <a:p>
            <a:fld id="{B6F15528-21DE-4FAA-801E-634DDDAF4B2B}" type="slidenum">
              <a:rPr lang="en-US" smtClean="0"/>
              <a:pPr/>
              <a:t>5</a:t>
            </a:fld>
            <a:endParaRPr lang="en-US" dirty="0"/>
          </a:p>
        </p:txBody>
      </p:sp>
      <p:pic>
        <p:nvPicPr>
          <p:cNvPr id="5" name="Picture 4">
            <a:extLst>
              <a:ext uri="{FF2B5EF4-FFF2-40B4-BE49-F238E27FC236}">
                <a16:creationId xmlns:a16="http://schemas.microsoft.com/office/drawing/2014/main" id="{E49985F1-C337-4420-A66B-71E55719D7D8}"/>
              </a:ext>
            </a:extLst>
          </p:cNvPr>
          <p:cNvPicPr>
            <a:picLocks noChangeAspect="1"/>
          </p:cNvPicPr>
          <p:nvPr/>
        </p:nvPicPr>
        <p:blipFill>
          <a:blip r:embed="rId2"/>
          <a:stretch>
            <a:fillRect/>
          </a:stretch>
        </p:blipFill>
        <p:spPr>
          <a:xfrm>
            <a:off x="228600" y="842726"/>
            <a:ext cx="4744533" cy="5887458"/>
          </a:xfrm>
          <a:prstGeom prst="rect">
            <a:avLst/>
          </a:prstGeom>
        </p:spPr>
      </p:pic>
      <p:pic>
        <p:nvPicPr>
          <p:cNvPr id="1026" name="Picture 2" descr="https://cdn-images-1.medium.com/max/2000/0*MZnv5M0iCeQ7eCGp.png">
            <a:extLst>
              <a:ext uri="{FF2B5EF4-FFF2-40B4-BE49-F238E27FC236}">
                <a16:creationId xmlns:a16="http://schemas.microsoft.com/office/drawing/2014/main" id="{3D6CE043-2A44-4E25-8C79-F9A92F964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20870"/>
            <a:ext cx="8686800" cy="240458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28F498-A34E-4CCA-8A1E-1050BF207ED6}"/>
              </a:ext>
            </a:extLst>
          </p:cNvPr>
          <p:cNvGrpSpPr/>
          <p:nvPr/>
        </p:nvGrpSpPr>
        <p:grpSpPr>
          <a:xfrm>
            <a:off x="891206" y="5943600"/>
            <a:ext cx="8024194" cy="825388"/>
            <a:chOff x="2478156" y="3773117"/>
            <a:chExt cx="8024194" cy="825388"/>
          </a:xfrm>
        </p:grpSpPr>
        <p:sp>
          <p:nvSpPr>
            <p:cNvPr id="10" name="Rounded Rectangular Callout 13">
              <a:extLst>
                <a:ext uri="{FF2B5EF4-FFF2-40B4-BE49-F238E27FC236}">
                  <a16:creationId xmlns:a16="http://schemas.microsoft.com/office/drawing/2014/main" id="{8A439992-4CC3-49EB-9233-79F0FA6B4341}"/>
                </a:ext>
              </a:extLst>
            </p:cNvPr>
            <p:cNvSpPr/>
            <p:nvPr/>
          </p:nvSpPr>
          <p:spPr>
            <a:xfrm>
              <a:off x="6722944" y="3773117"/>
              <a:ext cx="3779406" cy="717494"/>
            </a:xfrm>
            <a:prstGeom prst="wedgeRoundRectCallout">
              <a:avLst>
                <a:gd name="adj1" fmla="val -69058"/>
                <a:gd name="adj2" fmla="val 40051"/>
                <a:gd name="adj3" fmla="val 166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That’s larger than $10</a:t>
              </a:r>
              <a:r>
                <a:rPr lang="en-US" sz="2800" baseline="30000" dirty="0">
                  <a:solidFill>
                    <a:schemeClr val="tx1"/>
                  </a:solidFill>
                </a:rPr>
                <a:t>70</a:t>
              </a:r>
              <a:r>
                <a:rPr lang="en-US" sz="2800" dirty="0">
                  <a:solidFill>
                    <a:schemeClr val="tx1"/>
                  </a:solidFill>
                </a:rPr>
                <a:t>!</a:t>
              </a:r>
            </a:p>
          </p:txBody>
        </p:sp>
        <p:sp>
          <p:nvSpPr>
            <p:cNvPr id="11" name="Rectangle: Rounded Corners 10">
              <a:extLst>
                <a:ext uri="{FF2B5EF4-FFF2-40B4-BE49-F238E27FC236}">
                  <a16:creationId xmlns:a16="http://schemas.microsoft.com/office/drawing/2014/main" id="{E0853976-8C7B-41B8-9EEC-C85660065360}"/>
                </a:ext>
              </a:extLst>
            </p:cNvPr>
            <p:cNvSpPr/>
            <p:nvPr/>
          </p:nvSpPr>
          <p:spPr>
            <a:xfrm>
              <a:off x="2478156" y="4382717"/>
              <a:ext cx="3604594" cy="215788"/>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2D405F4-43AC-4670-9C24-B8ACF75E1855}"/>
              </a:ext>
            </a:extLst>
          </p:cNvPr>
          <p:cNvGrpSpPr/>
          <p:nvPr/>
        </p:nvGrpSpPr>
        <p:grpSpPr>
          <a:xfrm>
            <a:off x="2157425" y="1107991"/>
            <a:ext cx="6881293" cy="5650697"/>
            <a:chOff x="2157425" y="1107991"/>
            <a:chExt cx="6881293" cy="5650697"/>
          </a:xfrm>
        </p:grpSpPr>
        <p:pic>
          <p:nvPicPr>
            <p:cNvPr id="13" name="Picture 12">
              <a:extLst>
                <a:ext uri="{FF2B5EF4-FFF2-40B4-BE49-F238E27FC236}">
                  <a16:creationId xmlns:a16="http://schemas.microsoft.com/office/drawing/2014/main" id="{AD16F752-ECC5-4651-ACAC-60FE32E83965}"/>
                </a:ext>
              </a:extLst>
            </p:cNvPr>
            <p:cNvPicPr>
              <a:picLocks noChangeAspect="1"/>
            </p:cNvPicPr>
            <p:nvPr/>
          </p:nvPicPr>
          <p:blipFill>
            <a:blip r:embed="rId4"/>
            <a:stretch>
              <a:fillRect/>
            </a:stretch>
          </p:blipFill>
          <p:spPr>
            <a:xfrm>
              <a:off x="2157425" y="1107991"/>
              <a:ext cx="6881293" cy="5650697"/>
            </a:xfrm>
            <a:prstGeom prst="rect">
              <a:avLst/>
            </a:prstGeom>
            <a:effectLst>
              <a:outerShdw blurRad="241300" dist="38100" dir="2700000" sx="103000" sy="103000" algn="tl" rotWithShape="0">
                <a:prstClr val="black">
                  <a:alpha val="40000"/>
                </a:prstClr>
              </a:outerShdw>
            </a:effectLst>
          </p:spPr>
        </p:pic>
        <p:sp>
          <p:nvSpPr>
            <p:cNvPr id="15" name="Rectangle: Rounded Corners 14">
              <a:extLst>
                <a:ext uri="{FF2B5EF4-FFF2-40B4-BE49-F238E27FC236}">
                  <a16:creationId xmlns:a16="http://schemas.microsoft.com/office/drawing/2014/main" id="{660EBF24-0ECA-4F6E-AD78-1918FAA75F8F}"/>
                </a:ext>
              </a:extLst>
            </p:cNvPr>
            <p:cNvSpPr/>
            <p:nvPr/>
          </p:nvSpPr>
          <p:spPr>
            <a:xfrm>
              <a:off x="6291726" y="4724400"/>
              <a:ext cx="718673" cy="30480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0F375CF-1CED-4D29-BD44-9F119D48C773}"/>
              </a:ext>
            </a:extLst>
          </p:cNvPr>
          <p:cNvGrpSpPr/>
          <p:nvPr/>
        </p:nvGrpSpPr>
        <p:grpSpPr>
          <a:xfrm>
            <a:off x="469117" y="1210817"/>
            <a:ext cx="9144000" cy="4732783"/>
            <a:chOff x="1155308" y="1314496"/>
            <a:chExt cx="9144000" cy="4732783"/>
          </a:xfrm>
        </p:grpSpPr>
        <p:pic>
          <p:nvPicPr>
            <p:cNvPr id="12" name="Picture 11">
              <a:extLst>
                <a:ext uri="{FF2B5EF4-FFF2-40B4-BE49-F238E27FC236}">
                  <a16:creationId xmlns:a16="http://schemas.microsoft.com/office/drawing/2014/main" id="{3AB8B966-5D6A-4FDB-9E79-625ED2E05A1D}"/>
                </a:ext>
              </a:extLst>
            </p:cNvPr>
            <p:cNvPicPr>
              <a:picLocks noChangeAspect="1"/>
            </p:cNvPicPr>
            <p:nvPr/>
          </p:nvPicPr>
          <p:blipFill>
            <a:blip r:embed="rId5"/>
            <a:stretch>
              <a:fillRect/>
            </a:stretch>
          </p:blipFill>
          <p:spPr>
            <a:xfrm rot="514579">
              <a:off x="1155308" y="1314496"/>
              <a:ext cx="9144000" cy="4732783"/>
            </a:xfrm>
            <a:prstGeom prst="rect">
              <a:avLst/>
            </a:prstGeom>
            <a:effectLst>
              <a:glow rad="63500">
                <a:schemeClr val="accent2">
                  <a:satMod val="175000"/>
                  <a:alpha val="40000"/>
                </a:schemeClr>
              </a:glow>
              <a:outerShdw blurRad="393700" dist="165100" dir="10980000" sx="106000" sy="106000" algn="tl" rotWithShape="0">
                <a:prstClr val="black">
                  <a:alpha val="40000"/>
                </a:prstClr>
              </a:outerShdw>
            </a:effectLst>
          </p:spPr>
        </p:pic>
        <p:sp>
          <p:nvSpPr>
            <p:cNvPr id="17" name="Rectangle: Rounded Corners 16">
              <a:extLst>
                <a:ext uri="{FF2B5EF4-FFF2-40B4-BE49-F238E27FC236}">
                  <a16:creationId xmlns:a16="http://schemas.microsoft.com/office/drawing/2014/main" id="{4AF9FF7D-C9C6-4D8C-80A3-AC097938A7E5}"/>
                </a:ext>
              </a:extLst>
            </p:cNvPr>
            <p:cNvSpPr/>
            <p:nvPr/>
          </p:nvSpPr>
          <p:spPr>
            <a:xfrm rot="563158">
              <a:off x="4548164" y="4319835"/>
              <a:ext cx="990600" cy="393659"/>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C67D437-7771-4B54-877F-CA7038B51923}"/>
              </a:ext>
            </a:extLst>
          </p:cNvPr>
          <p:cNvGrpSpPr/>
          <p:nvPr/>
        </p:nvGrpSpPr>
        <p:grpSpPr>
          <a:xfrm>
            <a:off x="1171258" y="144040"/>
            <a:ext cx="7501344" cy="6225046"/>
            <a:chOff x="1171258" y="144040"/>
            <a:chExt cx="7501344" cy="6225046"/>
          </a:xfrm>
        </p:grpSpPr>
        <p:pic>
          <p:nvPicPr>
            <p:cNvPr id="6" name="Picture 5">
              <a:extLst>
                <a:ext uri="{FF2B5EF4-FFF2-40B4-BE49-F238E27FC236}">
                  <a16:creationId xmlns:a16="http://schemas.microsoft.com/office/drawing/2014/main" id="{3E40ECC0-D2BD-4995-82AA-B44D68D7537C}"/>
                </a:ext>
              </a:extLst>
            </p:cNvPr>
            <p:cNvPicPr>
              <a:picLocks noChangeAspect="1"/>
            </p:cNvPicPr>
            <p:nvPr/>
          </p:nvPicPr>
          <p:blipFill>
            <a:blip r:embed="rId6"/>
            <a:stretch>
              <a:fillRect/>
            </a:stretch>
          </p:blipFill>
          <p:spPr>
            <a:xfrm rot="21092579">
              <a:off x="1171258" y="144040"/>
              <a:ext cx="7501344" cy="6225046"/>
            </a:xfrm>
            <a:prstGeom prst="rect">
              <a:avLst/>
            </a:prstGeom>
            <a:effectLst>
              <a:glow rad="63500">
                <a:schemeClr val="accent2">
                  <a:satMod val="175000"/>
                  <a:alpha val="40000"/>
                </a:schemeClr>
              </a:glow>
              <a:outerShdw blurRad="444500" dist="88900" dir="8100000" sx="107000" sy="107000" algn="tl" rotWithShape="0">
                <a:prstClr val="black">
                  <a:alpha val="40000"/>
                </a:prstClr>
              </a:outerShdw>
              <a:softEdge rad="0"/>
            </a:effectLst>
          </p:spPr>
        </p:pic>
        <p:sp>
          <p:nvSpPr>
            <p:cNvPr id="19" name="Rectangle: Rounded Corners 18">
              <a:extLst>
                <a:ext uri="{FF2B5EF4-FFF2-40B4-BE49-F238E27FC236}">
                  <a16:creationId xmlns:a16="http://schemas.microsoft.com/office/drawing/2014/main" id="{24FC0B87-E489-48EC-A549-3A4E463F5806}"/>
                </a:ext>
              </a:extLst>
            </p:cNvPr>
            <p:cNvSpPr/>
            <p:nvPr/>
          </p:nvSpPr>
          <p:spPr>
            <a:xfrm rot="21136255">
              <a:off x="2228136" y="3295002"/>
              <a:ext cx="800518" cy="34178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10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4003-F870-4BF8-8C90-6AC73FF4F6BD}"/>
              </a:ext>
            </a:extLst>
          </p:cNvPr>
          <p:cNvSpPr>
            <a:spLocks noGrp="1"/>
          </p:cNvSpPr>
          <p:nvPr>
            <p:ph type="title"/>
          </p:nvPr>
        </p:nvSpPr>
        <p:spPr/>
        <p:txBody>
          <a:bodyPr/>
          <a:lstStyle/>
          <a:p>
            <a:r>
              <a:rPr lang="en-US" dirty="0"/>
              <a:t>What Can </a:t>
            </a:r>
            <a:r>
              <a:rPr lang="en-US" u="sng" dirty="0"/>
              <a:t>We</a:t>
            </a:r>
            <a:r>
              <a:rPr lang="en-US" dirty="0"/>
              <a:t> Do About This?</a:t>
            </a:r>
          </a:p>
        </p:txBody>
      </p:sp>
      <p:sp>
        <p:nvSpPr>
          <p:cNvPr id="3" name="Content Placeholder 2">
            <a:extLst>
              <a:ext uri="{FF2B5EF4-FFF2-40B4-BE49-F238E27FC236}">
                <a16:creationId xmlns:a16="http://schemas.microsoft.com/office/drawing/2014/main" id="{08AF1A28-4CDE-4438-8EB4-17AF7E85D16A}"/>
              </a:ext>
            </a:extLst>
          </p:cNvPr>
          <p:cNvSpPr>
            <a:spLocks noGrp="1"/>
          </p:cNvSpPr>
          <p:nvPr>
            <p:ph idx="1"/>
          </p:nvPr>
        </p:nvSpPr>
        <p:spPr>
          <a:xfrm>
            <a:off x="266700" y="1624012"/>
            <a:ext cx="8610600" cy="4929188"/>
          </a:xfrm>
        </p:spPr>
        <p:txBody>
          <a:bodyPr>
            <a:normAutofit fontScale="92500"/>
          </a:bodyPr>
          <a:lstStyle/>
          <a:p>
            <a:r>
              <a:rPr lang="en-US" dirty="0"/>
              <a:t>More specifically, what can we do about the </a:t>
            </a:r>
            <a:r>
              <a:rPr lang="en-US" dirty="0">
                <a:solidFill>
                  <a:srgbClr val="0070C0"/>
                </a:solidFill>
              </a:rPr>
              <a:t>execution environment</a:t>
            </a:r>
            <a:r>
              <a:rPr lang="en-US" dirty="0"/>
              <a:t>, to increase security?</a:t>
            </a:r>
          </a:p>
          <a:p>
            <a:pPr lvl="1"/>
            <a:r>
              <a:rPr lang="en-US" dirty="0"/>
              <a:t>Unacceptable to build this complex and disruptive technology with poorly designed VMs and languages!</a:t>
            </a:r>
          </a:p>
          <a:p>
            <a:r>
              <a:rPr lang="en-US" dirty="0">
                <a:solidFill>
                  <a:srgbClr val="FF0000"/>
                </a:solidFill>
              </a:rPr>
              <a:t>Ideal scenario feasible, stop compromising!</a:t>
            </a:r>
          </a:p>
          <a:p>
            <a:pPr lvl="1"/>
            <a:r>
              <a:rPr lang="en-US" dirty="0">
                <a:solidFill>
                  <a:srgbClr val="0070C0"/>
                </a:solidFill>
              </a:rPr>
              <a:t>Everything must be rigorously designed</a:t>
            </a:r>
            <a:r>
              <a:rPr lang="en-US" dirty="0"/>
              <a:t>, using formal methods.  Implementations must be </a:t>
            </a:r>
            <a:r>
              <a:rPr lang="en-US" dirty="0">
                <a:solidFill>
                  <a:srgbClr val="0070C0"/>
                </a:solidFill>
              </a:rPr>
              <a:t>provably correct</a:t>
            </a:r>
            <a:r>
              <a:rPr lang="en-US" dirty="0"/>
              <a:t>!</a:t>
            </a:r>
          </a:p>
          <a:p>
            <a:pPr lvl="2"/>
            <a:r>
              <a:rPr lang="en-US" dirty="0"/>
              <a:t>Nodes: </a:t>
            </a:r>
            <a:r>
              <a:rPr lang="en-US" dirty="0">
                <a:solidFill>
                  <a:srgbClr val="0070C0"/>
                </a:solidFill>
              </a:rPr>
              <a:t>provably correct </a:t>
            </a:r>
            <a:r>
              <a:rPr lang="en-US" dirty="0"/>
              <a:t>VMs or interpreters</a:t>
            </a:r>
          </a:p>
          <a:p>
            <a:pPr lvl="2"/>
            <a:r>
              <a:rPr lang="en-US" dirty="0"/>
              <a:t>Smart contracts: use </a:t>
            </a:r>
            <a:r>
              <a:rPr lang="en-US" dirty="0">
                <a:solidFill>
                  <a:srgbClr val="0070C0"/>
                </a:solidFill>
              </a:rPr>
              <a:t>well-designed programming languages</a:t>
            </a:r>
            <a:r>
              <a:rPr lang="en-US" dirty="0"/>
              <a:t>, with </a:t>
            </a:r>
            <a:r>
              <a:rPr lang="en-US" dirty="0">
                <a:solidFill>
                  <a:srgbClr val="0070C0"/>
                </a:solidFill>
              </a:rPr>
              <a:t>provably correct </a:t>
            </a:r>
            <a:r>
              <a:rPr lang="en-US" dirty="0"/>
              <a:t>compilers or interpreters</a:t>
            </a:r>
          </a:p>
          <a:p>
            <a:pPr lvl="2"/>
            <a:r>
              <a:rPr lang="en-US" dirty="0"/>
              <a:t>Verification: Smart contracts </a:t>
            </a:r>
            <a:r>
              <a:rPr lang="en-US" dirty="0">
                <a:solidFill>
                  <a:srgbClr val="0070C0"/>
                </a:solidFill>
              </a:rPr>
              <a:t>provably correct</a:t>
            </a:r>
            <a:r>
              <a:rPr lang="en-US" dirty="0"/>
              <a:t> </a:t>
            </a:r>
            <a:r>
              <a:rPr lang="en-US" dirty="0" err="1"/>
              <a:t>wrt</a:t>
            </a:r>
            <a:r>
              <a:rPr lang="en-US" dirty="0"/>
              <a:t> their specs</a:t>
            </a:r>
          </a:p>
        </p:txBody>
      </p:sp>
      <p:sp>
        <p:nvSpPr>
          <p:cNvPr id="4" name="Slide Number Placeholder 3">
            <a:extLst>
              <a:ext uri="{FF2B5EF4-FFF2-40B4-BE49-F238E27FC236}">
                <a16:creationId xmlns:a16="http://schemas.microsoft.com/office/drawing/2014/main" id="{24F4691F-A959-4997-8C07-1C76B26DAC12}"/>
              </a:ext>
            </a:extLst>
          </p:cNvPr>
          <p:cNvSpPr>
            <a:spLocks noGrp="1"/>
          </p:cNvSpPr>
          <p:nvPr>
            <p:ph type="sldNum" sz="quarter" idx="12"/>
          </p:nvPr>
        </p:nvSpPr>
        <p:spPr/>
        <p:txBody>
          <a:bodyPr/>
          <a:lstStyle/>
          <a:p>
            <a:fld id="{B6F15528-21DE-4FAA-801E-634DDDAF4B2B}" type="slidenum">
              <a:rPr lang="en-US" smtClean="0"/>
              <a:pPr/>
              <a:t>6</a:t>
            </a:fld>
            <a:endParaRPr lang="en-US" dirty="0"/>
          </a:p>
        </p:txBody>
      </p:sp>
      <p:grpSp>
        <p:nvGrpSpPr>
          <p:cNvPr id="11" name="Group 10">
            <a:extLst>
              <a:ext uri="{FF2B5EF4-FFF2-40B4-BE49-F238E27FC236}">
                <a16:creationId xmlns:a16="http://schemas.microsoft.com/office/drawing/2014/main" id="{95573B29-C3F9-492F-A4EB-9E24C1F16BE3}"/>
              </a:ext>
            </a:extLst>
          </p:cNvPr>
          <p:cNvGrpSpPr/>
          <p:nvPr/>
        </p:nvGrpSpPr>
        <p:grpSpPr>
          <a:xfrm>
            <a:off x="0" y="3581400"/>
            <a:ext cx="6858000" cy="3265714"/>
            <a:chOff x="0" y="3581400"/>
            <a:chExt cx="6858000" cy="3265714"/>
          </a:xfrm>
        </p:grpSpPr>
        <p:pic>
          <p:nvPicPr>
            <p:cNvPr id="10" name="Picture 9">
              <a:extLst>
                <a:ext uri="{FF2B5EF4-FFF2-40B4-BE49-F238E27FC236}">
                  <a16:creationId xmlns:a16="http://schemas.microsoft.com/office/drawing/2014/main" id="{54AF3873-354C-4E1A-8E4F-0DD3B55AA27F}"/>
                </a:ext>
              </a:extLst>
            </p:cNvPr>
            <p:cNvPicPr>
              <a:picLocks noChangeAspect="1"/>
            </p:cNvPicPr>
            <p:nvPr/>
          </p:nvPicPr>
          <p:blipFill>
            <a:blip r:embed="rId2"/>
            <a:stretch>
              <a:fillRect/>
            </a:stretch>
          </p:blipFill>
          <p:spPr>
            <a:xfrm>
              <a:off x="0" y="4432663"/>
              <a:ext cx="988299" cy="2414451"/>
            </a:xfrm>
            <a:prstGeom prst="rect">
              <a:avLst/>
            </a:prstGeom>
          </p:spPr>
        </p:pic>
        <p:sp>
          <p:nvSpPr>
            <p:cNvPr id="8" name="Thought Bubble: Cloud 7">
              <a:extLst>
                <a:ext uri="{FF2B5EF4-FFF2-40B4-BE49-F238E27FC236}">
                  <a16:creationId xmlns:a16="http://schemas.microsoft.com/office/drawing/2014/main" id="{9B83654C-F014-450D-AA04-2FDD2DB93F98}"/>
                </a:ext>
              </a:extLst>
            </p:cNvPr>
            <p:cNvSpPr/>
            <p:nvPr/>
          </p:nvSpPr>
          <p:spPr>
            <a:xfrm>
              <a:off x="2209800" y="3581400"/>
              <a:ext cx="4648200" cy="2971800"/>
            </a:xfrm>
            <a:prstGeom prst="cloudCallout">
              <a:avLst>
                <a:gd name="adj1" fmla="val -81776"/>
                <a:gd name="adj2" fmla="val -432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Many languages …  +</a:t>
              </a:r>
            </a:p>
            <a:p>
              <a:r>
                <a:rPr lang="en-US" sz="2400" dirty="0">
                  <a:solidFill>
                    <a:schemeClr val="tx1"/>
                  </a:solidFill>
                </a:rPr>
                <a:t>Provably correct …</a:t>
              </a:r>
            </a:p>
            <a:p>
              <a:r>
                <a:rPr lang="en-US" sz="2400" dirty="0">
                  <a:solidFill>
                    <a:schemeClr val="tx1"/>
                  </a:solidFill>
                </a:rPr>
                <a:t>---------------------------</a:t>
              </a:r>
            </a:p>
            <a:p>
              <a:r>
                <a:rPr lang="en-US" sz="2400" dirty="0">
                  <a:solidFill>
                    <a:schemeClr val="tx1"/>
                  </a:solidFill>
                </a:rPr>
                <a:t>Language framework!</a:t>
              </a:r>
            </a:p>
          </p:txBody>
        </p:sp>
      </p:grpSp>
    </p:spTree>
    <p:extLst>
      <p:ext uri="{BB962C8B-B14F-4D97-AF65-F5344CB8AC3E}">
        <p14:creationId xmlns:p14="http://schemas.microsoft.com/office/powerpoint/2010/main" val="53631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
            <a:ext cx="8229600" cy="865632"/>
          </a:xfrm>
        </p:spPr>
        <p:txBody>
          <a:bodyPr>
            <a:normAutofit/>
          </a:bodyPr>
          <a:lstStyle/>
          <a:p>
            <a:r>
              <a:rPr lang="en-US" dirty="0"/>
              <a:t>Ideal Language Framework Vision</a:t>
            </a:r>
          </a:p>
        </p:txBody>
      </p:sp>
      <p:grpSp>
        <p:nvGrpSpPr>
          <p:cNvPr id="31" name="Group 30"/>
          <p:cNvGrpSpPr/>
          <p:nvPr/>
        </p:nvGrpSpPr>
        <p:grpSpPr>
          <a:xfrm>
            <a:off x="5096557" y="990600"/>
            <a:ext cx="3437843" cy="2270017"/>
            <a:chOff x="5096557" y="990600"/>
            <a:chExt cx="3437843" cy="2270017"/>
          </a:xfrm>
        </p:grpSpPr>
        <p:sp>
          <p:nvSpPr>
            <p:cNvPr id="13" name="Rounded Rectangle 12"/>
            <p:cNvSpPr/>
            <p:nvPr/>
          </p:nvSpPr>
          <p:spPr>
            <a:xfrm>
              <a:off x="6629400" y="990600"/>
              <a:ext cx="1905000" cy="1447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Deductive program verifier</a:t>
              </a:r>
              <a:endParaRPr lang="en-US" sz="3200" dirty="0">
                <a:solidFill>
                  <a:schemeClr val="tx1"/>
                </a:solidFill>
              </a:endParaRPr>
            </a:p>
          </p:txBody>
        </p:sp>
        <p:sp>
          <p:nvSpPr>
            <p:cNvPr id="18" name="Right Arrow 17"/>
            <p:cNvSpPr/>
            <p:nvPr/>
          </p:nvSpPr>
          <p:spPr>
            <a:xfrm rot="19007345">
              <a:off x="5096557" y="2775985"/>
              <a:ext cx="1845785"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1219200" y="1499177"/>
            <a:ext cx="1952573" cy="2082223"/>
            <a:chOff x="2133600" y="1524000"/>
            <a:chExt cx="1952573" cy="2082223"/>
          </a:xfrm>
        </p:grpSpPr>
        <p:sp>
          <p:nvSpPr>
            <p:cNvPr id="6" name="Rounded Rectangle 5"/>
            <p:cNvSpPr/>
            <p:nvPr/>
          </p:nvSpPr>
          <p:spPr>
            <a:xfrm>
              <a:off x="2133600" y="1524000"/>
              <a:ext cx="1219200" cy="9144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Parser</a:t>
              </a:r>
              <a:endParaRPr lang="en-US" sz="3200" dirty="0">
                <a:solidFill>
                  <a:schemeClr val="tx1"/>
                </a:solidFill>
              </a:endParaRPr>
            </a:p>
          </p:txBody>
        </p:sp>
        <p:sp>
          <p:nvSpPr>
            <p:cNvPr id="19" name="Right Arrow 18"/>
            <p:cNvSpPr/>
            <p:nvPr/>
          </p:nvSpPr>
          <p:spPr>
            <a:xfrm rot="13556540">
              <a:off x="3156746" y="2676796"/>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52400" y="3048000"/>
            <a:ext cx="3241764" cy="1066800"/>
            <a:chOff x="152400" y="3048000"/>
            <a:chExt cx="3241764" cy="1066800"/>
          </a:xfrm>
        </p:grpSpPr>
        <p:sp>
          <p:nvSpPr>
            <p:cNvPr id="7" name="Rounded Rectangle 6"/>
            <p:cNvSpPr/>
            <p:nvPr/>
          </p:nvSpPr>
          <p:spPr>
            <a:xfrm>
              <a:off x="152400" y="3048000"/>
              <a:ext cx="1875388"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Interpreter</a:t>
              </a:r>
              <a:endParaRPr lang="en-US" sz="3200" dirty="0">
                <a:solidFill>
                  <a:schemeClr val="tx1"/>
                </a:solidFill>
              </a:endParaRPr>
            </a:p>
          </p:txBody>
        </p:sp>
        <p:sp>
          <p:nvSpPr>
            <p:cNvPr id="20" name="Right Arrow 19"/>
            <p:cNvSpPr/>
            <p:nvPr/>
          </p:nvSpPr>
          <p:spPr>
            <a:xfrm rot="11009716">
              <a:off x="2041303" y="3393589"/>
              <a:ext cx="1352861"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381000" y="4503962"/>
            <a:ext cx="2939131" cy="1363438"/>
            <a:chOff x="381000" y="4503962"/>
            <a:chExt cx="2939131" cy="1363438"/>
          </a:xfrm>
        </p:grpSpPr>
        <p:sp>
          <p:nvSpPr>
            <p:cNvPr id="8" name="Rounded Rectangle 7"/>
            <p:cNvSpPr/>
            <p:nvPr/>
          </p:nvSpPr>
          <p:spPr>
            <a:xfrm>
              <a:off x="381000" y="4800600"/>
              <a:ext cx="16002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Compiler</a:t>
              </a:r>
              <a:endParaRPr lang="en-US" sz="3200" dirty="0">
                <a:solidFill>
                  <a:schemeClr val="tx1"/>
                </a:solidFill>
              </a:endParaRPr>
            </a:p>
          </p:txBody>
        </p:sp>
        <p:sp>
          <p:nvSpPr>
            <p:cNvPr id="21" name="Right Arrow 20"/>
            <p:cNvSpPr/>
            <p:nvPr/>
          </p:nvSpPr>
          <p:spPr>
            <a:xfrm rot="9498770">
              <a:off x="1945909" y="4503962"/>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200400" y="4264578"/>
            <a:ext cx="1828800" cy="2441022"/>
            <a:chOff x="3200400" y="4264578"/>
            <a:chExt cx="1828800" cy="2441022"/>
          </a:xfrm>
        </p:grpSpPr>
        <p:sp>
          <p:nvSpPr>
            <p:cNvPr id="10" name="Rounded Rectangle 9"/>
            <p:cNvSpPr/>
            <p:nvPr/>
          </p:nvSpPr>
          <p:spPr>
            <a:xfrm>
              <a:off x="3200400" y="5638800"/>
              <a:ext cx="1828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(semantic) Debugger</a:t>
              </a:r>
              <a:endParaRPr lang="en-US" sz="3200" dirty="0">
                <a:solidFill>
                  <a:schemeClr val="tx1"/>
                </a:solidFill>
              </a:endParaRPr>
            </a:p>
          </p:txBody>
        </p:sp>
        <p:sp>
          <p:nvSpPr>
            <p:cNvPr id="22" name="Right Arrow 21"/>
            <p:cNvSpPr/>
            <p:nvPr/>
          </p:nvSpPr>
          <p:spPr>
            <a:xfrm rot="5400000">
              <a:off x="3490173" y="470937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6079864" y="4070708"/>
            <a:ext cx="1997336" cy="2406292"/>
            <a:chOff x="6079864" y="4070708"/>
            <a:chExt cx="1997336" cy="2406292"/>
          </a:xfrm>
        </p:grpSpPr>
        <p:sp>
          <p:nvSpPr>
            <p:cNvPr id="12" name="Rounded Rectangle 11"/>
            <p:cNvSpPr/>
            <p:nvPr/>
          </p:nvSpPr>
          <p:spPr>
            <a:xfrm>
              <a:off x="6324600" y="5410200"/>
              <a:ext cx="17526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Symbolic execution</a:t>
              </a:r>
              <a:endParaRPr lang="en-US" sz="3200" dirty="0">
                <a:solidFill>
                  <a:schemeClr val="tx1"/>
                </a:solidFill>
              </a:endParaRPr>
            </a:p>
          </p:txBody>
        </p:sp>
        <p:sp>
          <p:nvSpPr>
            <p:cNvPr id="23" name="Right Arrow 22"/>
            <p:cNvSpPr/>
            <p:nvPr/>
          </p:nvSpPr>
          <p:spPr>
            <a:xfrm rot="4248154">
              <a:off x="5635069" y="4515503"/>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172200" y="3505200"/>
            <a:ext cx="2819400" cy="1066800"/>
            <a:chOff x="6172200" y="3505200"/>
            <a:chExt cx="2819400" cy="1066800"/>
          </a:xfrm>
        </p:grpSpPr>
        <p:sp>
          <p:nvSpPr>
            <p:cNvPr id="9" name="Rounded Rectangle 8"/>
            <p:cNvSpPr/>
            <p:nvPr/>
          </p:nvSpPr>
          <p:spPr>
            <a:xfrm>
              <a:off x="7543800" y="3505200"/>
              <a:ext cx="1447800" cy="1066800"/>
            </a:xfrm>
            <a:prstGeom prst="roundRect">
              <a:avLst/>
            </a:prstGeom>
            <a:solidFill>
              <a:schemeClr val="accent1">
                <a:alpha val="4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Model checker</a:t>
              </a:r>
              <a:endParaRPr lang="en-US" sz="3200" dirty="0">
                <a:solidFill>
                  <a:schemeClr val="tx1"/>
                </a:solidFill>
              </a:endParaRPr>
            </a:p>
          </p:txBody>
        </p:sp>
        <p:sp>
          <p:nvSpPr>
            <p:cNvPr id="24" name="Right Arrow 23"/>
            <p:cNvSpPr/>
            <p:nvPr/>
          </p:nvSpPr>
          <p:spPr>
            <a:xfrm>
              <a:off x="6172200" y="3782568"/>
              <a:ext cx="1374222"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lded Corner 4"/>
          <p:cNvSpPr/>
          <p:nvPr/>
        </p:nvSpPr>
        <p:spPr>
          <a:xfrm>
            <a:off x="2743200" y="3276600"/>
            <a:ext cx="4191000" cy="1524000"/>
          </a:xfrm>
          <a:prstGeom prst="foldedCorne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Formal Language Definition </a:t>
            </a:r>
          </a:p>
          <a:p>
            <a:pPr algn="ctr"/>
            <a:r>
              <a:rPr lang="en-US" sz="2800" dirty="0">
                <a:solidFill>
                  <a:schemeClr val="tx1"/>
                </a:solidFill>
              </a:rPr>
              <a:t>(Syntax and Semantics)</a:t>
            </a:r>
          </a:p>
        </p:txBody>
      </p:sp>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dirty="0"/>
          </a:p>
        </p:txBody>
      </p:sp>
      <p:grpSp>
        <p:nvGrpSpPr>
          <p:cNvPr id="11" name="Group 10"/>
          <p:cNvGrpSpPr/>
          <p:nvPr/>
        </p:nvGrpSpPr>
        <p:grpSpPr>
          <a:xfrm>
            <a:off x="4223543" y="563940"/>
            <a:ext cx="1034257" cy="2941259"/>
            <a:chOff x="4223543" y="563940"/>
            <a:chExt cx="1034257" cy="2941259"/>
          </a:xfrm>
        </p:grpSpPr>
        <p:sp>
          <p:nvSpPr>
            <p:cNvPr id="4" name="TextBox 3"/>
            <p:cNvSpPr txBox="1"/>
            <p:nvPr/>
          </p:nvSpPr>
          <p:spPr>
            <a:xfrm>
              <a:off x="4223543" y="563940"/>
              <a:ext cx="1034257" cy="1569660"/>
            </a:xfrm>
            <a:prstGeom prst="rect">
              <a:avLst/>
            </a:prstGeom>
            <a:noFill/>
          </p:spPr>
          <p:txBody>
            <a:bodyPr wrap="none" rtlCol="0">
              <a:spAutoFit/>
            </a:bodyPr>
            <a:lstStyle/>
            <a:p>
              <a:r>
                <a:rPr lang="en-US" sz="9600" dirty="0"/>
                <a:t>…</a:t>
              </a:r>
            </a:p>
          </p:txBody>
        </p:sp>
        <p:sp>
          <p:nvSpPr>
            <p:cNvPr id="32" name="Right Arrow 31"/>
            <p:cNvSpPr/>
            <p:nvPr/>
          </p:nvSpPr>
          <p:spPr>
            <a:xfrm rot="16200000">
              <a:off x="4014217" y="2538983"/>
              <a:ext cx="1447800" cy="4846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44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a:t>Our Attempt: the K Framework</a:t>
            </a:r>
            <a:br>
              <a:rPr lang="en-US" dirty="0"/>
            </a:br>
            <a:r>
              <a:rPr lang="en-US" dirty="0">
                <a:hlinkClick r:id="rId2"/>
              </a:rPr>
              <a:t>http://kframework.org</a:t>
            </a:r>
            <a:r>
              <a:rPr lang="en-US" dirty="0"/>
              <a:t> </a:t>
            </a:r>
          </a:p>
        </p:txBody>
      </p:sp>
      <p:sp>
        <p:nvSpPr>
          <p:cNvPr id="3" name="Content Placeholder 2"/>
          <p:cNvSpPr>
            <a:spLocks noGrp="1"/>
          </p:cNvSpPr>
          <p:nvPr>
            <p:ph idx="1"/>
          </p:nvPr>
        </p:nvSpPr>
        <p:spPr>
          <a:xfrm>
            <a:off x="152400" y="1752600"/>
            <a:ext cx="8915400" cy="4800600"/>
          </a:xfrm>
        </p:spPr>
        <p:txBody>
          <a:bodyPr>
            <a:normAutofit/>
          </a:bodyPr>
          <a:lstStyle/>
          <a:p>
            <a:r>
              <a:rPr lang="en-US" dirty="0"/>
              <a:t>We tried various semantic styles, for ~15y</a:t>
            </a:r>
          </a:p>
          <a:p>
            <a:pPr lvl="1"/>
            <a:r>
              <a:rPr lang="en-US" dirty="0"/>
              <a:t>Small-/big-step SOS; Evaluation contexts; Abstract machines (CC, CK, CEK, SECD, …); Chemical abstract machine; Axiomatic; Continuations;  Denotational;…</a:t>
            </a:r>
          </a:p>
          <a:p>
            <a:r>
              <a:rPr lang="en-US" dirty="0"/>
              <a:t>But each of the above had limitations</a:t>
            </a:r>
          </a:p>
          <a:p>
            <a:pPr lvl="1"/>
            <a:r>
              <a:rPr lang="en-US" dirty="0"/>
              <a:t>Especially related to modularity, notation, verification</a:t>
            </a:r>
          </a:p>
          <a:p>
            <a:r>
              <a:rPr lang="en-US" dirty="0"/>
              <a:t>K framework initially </a:t>
            </a:r>
            <a:r>
              <a:rPr lang="en-US" i="1" dirty="0"/>
              <a:t>engineered</a:t>
            </a:r>
            <a:r>
              <a:rPr lang="en-US" dirty="0"/>
              <a:t>: keep advantages and avoid limitations of various semantic styles</a:t>
            </a:r>
          </a:p>
          <a:p>
            <a:pPr lvl="1"/>
            <a:r>
              <a:rPr lang="en-US" dirty="0"/>
              <a:t>Then theory came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1001538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Complete K Definition of </a:t>
            </a:r>
            <a:r>
              <a:rPr lang="en-US" dirty="0" err="1"/>
              <a:t>KernelC</a:t>
            </a:r>
            <a:endParaRPr lang="en-US" dirty="0"/>
          </a:p>
        </p:txBody>
      </p:sp>
      <p:grpSp>
        <p:nvGrpSpPr>
          <p:cNvPr id="8" name="Group 7"/>
          <p:cNvGrpSpPr/>
          <p:nvPr/>
        </p:nvGrpSpPr>
        <p:grpSpPr>
          <a:xfrm>
            <a:off x="739781" y="1371600"/>
            <a:ext cx="7658475" cy="5486400"/>
            <a:chOff x="739781" y="1371600"/>
            <a:chExt cx="7658475" cy="548640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9781" y="1371600"/>
              <a:ext cx="1698619"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74288" y="1371600"/>
              <a:ext cx="2293112" cy="510311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1800" y="1371600"/>
              <a:ext cx="1616456" cy="4990338"/>
            </a:xfrm>
            <a:prstGeom prst="rect">
              <a:avLst/>
            </a:prstGeom>
          </p:spPr>
        </p:pic>
      </p:gr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33512</TotalTime>
  <Words>3841</Words>
  <Application>Microsoft Office PowerPoint</Application>
  <PresentationFormat>On-screen Show (4:3)</PresentationFormat>
  <Paragraphs>927</Paragraphs>
  <Slides>47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Cambria Math</vt:lpstr>
      <vt:lpstr>Corbel</vt:lpstr>
      <vt:lpstr>Courier New</vt:lpstr>
      <vt:lpstr>Symbol</vt:lpstr>
      <vt:lpstr>Office Theme</vt:lpstr>
      <vt:lpstr>Formal Design, Implementation and Verification of Blockchain Languages and Virtual Machines</vt:lpstr>
      <vt:lpstr>Cryptocurrency – The future of Money? Built on Blockchain Technology</vt:lpstr>
      <vt:lpstr>Blockchain Technology Unprecedented Security Challenges</vt:lpstr>
      <vt:lpstr>Smart Contract Snippet (ERC20) (one of the ~40,000 Ethereum ERC20s)</vt:lpstr>
      <vt:lpstr>Attacks Happened.  Many.</vt:lpstr>
      <vt:lpstr>What Can We Do About This?</vt:lpstr>
      <vt:lpstr>Ideal Language Framework Vision</vt:lpstr>
      <vt:lpstr>Our Attempt: the K Framework http://kframework.org </vt:lpstr>
      <vt:lpstr>Complete K Definition of KernelC</vt:lpstr>
      <vt:lpstr>Complete K Definition of KernelC</vt:lpstr>
      <vt:lpstr>Complete K Definition of KernelC</vt:lpstr>
      <vt:lpstr>Complete K Definition of KernelC</vt:lpstr>
      <vt:lpstr>K Scales</vt:lpstr>
      <vt:lpstr>K Configuration and Definition of C</vt:lpstr>
      <vt:lpstr>Ideal Language Framework Vision [K]</vt:lpstr>
      <vt:lpstr>1. Translate K lang def to OCAML 2. Compile OCAML code natively</vt:lpstr>
      <vt:lpstr>RV-Match on Toyota ITC Benchmark - Comparison with Static Analysis Tools -</vt:lpstr>
      <vt:lpstr>RV-Match on Toyota ITC Benchmark - Comparison with Other Analysis Tools -</vt:lpstr>
      <vt:lpstr>From RV-Match to Blockchain</vt:lpstr>
      <vt:lpstr>Ideal Language Framework Vision [K]</vt:lpstr>
      <vt:lpstr>State-of-the-Art</vt:lpstr>
      <vt:lpstr>What We Want</vt:lpstr>
      <vt:lpstr>Matching Logic</vt:lpstr>
      <vt:lpstr>Matching Logic Models</vt:lpstr>
      <vt:lpstr>Matching Logic Proof System</vt:lpstr>
      <vt:lpstr>Expressiveness</vt:lpstr>
      <vt:lpstr>Expressiveness</vt:lpstr>
      <vt:lpstr>Reachability Logic (Semantics of K) [LICS’13, RTA’14, RTA’15,OOPLSA’16]</vt:lpstr>
      <vt:lpstr>K = (Best Effort) Implementation of RL</vt:lpstr>
      <vt:lpstr>OK Performance</vt:lpstr>
      <vt:lpstr>K for the Blockchain</vt:lpstr>
      <vt:lpstr>KEVM: Semantics of the Ethereum Virtual Machine (EVM) in K</vt:lpstr>
      <vt:lpstr>What Can We Do with KEVM?</vt:lpstr>
      <vt:lpstr>What Can We Do with KEVM?</vt:lpstr>
      <vt:lpstr>EVM Not Human Readable (among other nuisences)</vt:lpstr>
      <vt:lpstr>  A New Virtual Machine (and Language) for the Blockchain</vt:lpstr>
      <vt:lpstr>K Semantics of Other Blockchain Languages</vt:lpstr>
      <vt:lpstr>Ongoing K Infrastructure Projects</vt:lpstr>
      <vt:lpstr>1. Fast LLVM (and IELE) Backend for K</vt:lpstr>
      <vt:lpstr>2. Semantics-Based Compilation</vt:lpstr>
      <vt:lpstr>Semantics-Based Compilation (SBC)</vt:lpstr>
      <vt:lpstr>PowerPoint Presentation</vt:lpstr>
      <vt:lpstr>3. Proof Object Generation</vt:lpstr>
      <vt:lpstr>K – A Universal Blockchain Language </vt:lpstr>
      <vt:lpstr>K – A Universal Blockchain Language </vt:lpstr>
      <vt:lpstr>K – A Universal Blockchain Language </vt:lpstr>
      <vt:lpstr>Conclusion: It Can Be Done!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Framework</dc:title>
  <dc:creator>Grigore Rosu</dc:creator>
  <cp:lastModifiedBy>Grigore Rosu</cp:lastModifiedBy>
  <cp:revision>1372</cp:revision>
  <dcterms:created xsi:type="dcterms:W3CDTF">2006-08-16T00:00:00Z</dcterms:created>
  <dcterms:modified xsi:type="dcterms:W3CDTF">2018-10-10T23:05:50Z</dcterms:modified>
  <cp:contentStatus/>
</cp:coreProperties>
</file>